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0"/>
  </p:notesMasterIdLst>
  <p:handoutMasterIdLst>
    <p:handoutMasterId r:id="rId21"/>
  </p:handoutMasterIdLst>
  <p:sldIdLst>
    <p:sldId id="256" r:id="rId2"/>
    <p:sldId id="257" r:id="rId3"/>
    <p:sldId id="292" r:id="rId4"/>
    <p:sldId id="281" r:id="rId5"/>
    <p:sldId id="293" r:id="rId6"/>
    <p:sldId id="307" r:id="rId7"/>
    <p:sldId id="294" r:id="rId8"/>
    <p:sldId id="295" r:id="rId9"/>
    <p:sldId id="296" r:id="rId10"/>
    <p:sldId id="297" r:id="rId11"/>
    <p:sldId id="285" r:id="rId12"/>
    <p:sldId id="302" r:id="rId13"/>
    <p:sldId id="290" r:id="rId14"/>
    <p:sldId id="305" r:id="rId15"/>
    <p:sldId id="301" r:id="rId16"/>
    <p:sldId id="291" r:id="rId17"/>
    <p:sldId id="286" r:id="rId18"/>
    <p:sldId id="287" r:id="rId19"/>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6">
          <p15:clr>
            <a:srgbClr val="A4A3A4"/>
          </p15:clr>
        </p15:guide>
        <p15:guide id="2" pos="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4979"/>
    <a:srgbClr val="003257"/>
    <a:srgbClr val="00305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snapToObjects="1">
      <p:cViewPr varScale="1">
        <p:scale>
          <a:sx n="80" d="100"/>
          <a:sy n="80" d="100"/>
        </p:scale>
        <p:origin x="114" y="756"/>
      </p:cViewPr>
      <p:guideLst>
        <p:guide orient="horz" pos="1806"/>
        <p:guide pos="45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5BF3CCC-77DD-F84F-A249-CA3C5045A043}" type="datetime1">
              <a:rPr lang="it-IT" smtClean="0"/>
              <a:pPr/>
              <a:t>25/07/2019</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ACFBF69-E6D8-384B-B1CC-31CC9EB4A4AC}" type="slidenum">
              <a:rPr lang="it-IT" smtClean="0"/>
              <a:pPr/>
              <a:t>‹#›</a:t>
            </a:fld>
            <a:endParaRPr lang="it-IT"/>
          </a:p>
        </p:txBody>
      </p:sp>
    </p:spTree>
    <p:extLst>
      <p:ext uri="{BB962C8B-B14F-4D97-AF65-F5344CB8AC3E}">
        <p14:creationId xmlns:p14="http://schemas.microsoft.com/office/powerpoint/2010/main" val="23914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692227-D6DC-FD45-9507-DB2BAD58473C}" type="datetime1">
              <a:rPr lang="it-IT" smtClean="0"/>
              <a:pPr/>
              <a:t>25/07/2019</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986711-015B-0142-88C4-65D50E44FA77}" type="slidenum">
              <a:rPr lang="it-IT" smtClean="0"/>
              <a:pPr/>
              <a:t>‹#›</a:t>
            </a:fld>
            <a:endParaRPr lang="it-IT"/>
          </a:p>
        </p:txBody>
      </p:sp>
    </p:spTree>
    <p:extLst>
      <p:ext uri="{BB962C8B-B14F-4D97-AF65-F5344CB8AC3E}">
        <p14:creationId xmlns:p14="http://schemas.microsoft.com/office/powerpoint/2010/main" val="216209625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2</a:t>
            </a:fld>
            <a:endParaRPr lang="it-IT"/>
          </a:p>
        </p:txBody>
      </p:sp>
    </p:spTree>
    <p:extLst>
      <p:ext uri="{BB962C8B-B14F-4D97-AF65-F5344CB8AC3E}">
        <p14:creationId xmlns:p14="http://schemas.microsoft.com/office/powerpoint/2010/main" val="3156239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11</a:t>
            </a:fld>
            <a:endParaRPr lang="it-IT"/>
          </a:p>
        </p:txBody>
      </p:sp>
    </p:spTree>
    <p:extLst>
      <p:ext uri="{BB962C8B-B14F-4D97-AF65-F5344CB8AC3E}">
        <p14:creationId xmlns:p14="http://schemas.microsoft.com/office/powerpoint/2010/main" val="2764724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12</a:t>
            </a:fld>
            <a:endParaRPr lang="it-IT"/>
          </a:p>
        </p:txBody>
      </p:sp>
    </p:spTree>
    <p:extLst>
      <p:ext uri="{BB962C8B-B14F-4D97-AF65-F5344CB8AC3E}">
        <p14:creationId xmlns:p14="http://schemas.microsoft.com/office/powerpoint/2010/main" val="2947892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13</a:t>
            </a:fld>
            <a:endParaRPr lang="it-IT"/>
          </a:p>
        </p:txBody>
      </p:sp>
    </p:spTree>
    <p:extLst>
      <p:ext uri="{BB962C8B-B14F-4D97-AF65-F5344CB8AC3E}">
        <p14:creationId xmlns:p14="http://schemas.microsoft.com/office/powerpoint/2010/main" val="287799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14</a:t>
            </a:fld>
            <a:endParaRPr lang="it-IT"/>
          </a:p>
        </p:txBody>
      </p:sp>
    </p:spTree>
    <p:extLst>
      <p:ext uri="{BB962C8B-B14F-4D97-AF65-F5344CB8AC3E}">
        <p14:creationId xmlns:p14="http://schemas.microsoft.com/office/powerpoint/2010/main" val="318907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15</a:t>
            </a:fld>
            <a:endParaRPr lang="it-IT"/>
          </a:p>
        </p:txBody>
      </p:sp>
    </p:spTree>
    <p:extLst>
      <p:ext uri="{BB962C8B-B14F-4D97-AF65-F5344CB8AC3E}">
        <p14:creationId xmlns:p14="http://schemas.microsoft.com/office/powerpoint/2010/main" val="3421960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16</a:t>
            </a:fld>
            <a:endParaRPr lang="it-IT"/>
          </a:p>
        </p:txBody>
      </p:sp>
    </p:spTree>
    <p:extLst>
      <p:ext uri="{BB962C8B-B14F-4D97-AF65-F5344CB8AC3E}">
        <p14:creationId xmlns:p14="http://schemas.microsoft.com/office/powerpoint/2010/main" val="3701140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17</a:t>
            </a:fld>
            <a:endParaRPr lang="it-IT"/>
          </a:p>
        </p:txBody>
      </p:sp>
    </p:spTree>
    <p:extLst>
      <p:ext uri="{BB962C8B-B14F-4D97-AF65-F5344CB8AC3E}">
        <p14:creationId xmlns:p14="http://schemas.microsoft.com/office/powerpoint/2010/main" val="3195763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18</a:t>
            </a:fld>
            <a:endParaRPr lang="it-IT"/>
          </a:p>
        </p:txBody>
      </p:sp>
    </p:spTree>
    <p:extLst>
      <p:ext uri="{BB962C8B-B14F-4D97-AF65-F5344CB8AC3E}">
        <p14:creationId xmlns:p14="http://schemas.microsoft.com/office/powerpoint/2010/main" val="2637732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3</a:t>
            </a:fld>
            <a:endParaRPr lang="it-IT"/>
          </a:p>
        </p:txBody>
      </p:sp>
    </p:spTree>
    <p:extLst>
      <p:ext uri="{BB962C8B-B14F-4D97-AF65-F5344CB8AC3E}">
        <p14:creationId xmlns:p14="http://schemas.microsoft.com/office/powerpoint/2010/main" val="3546792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4</a:t>
            </a:fld>
            <a:endParaRPr lang="it-IT"/>
          </a:p>
        </p:txBody>
      </p:sp>
    </p:spTree>
    <p:extLst>
      <p:ext uri="{BB962C8B-B14F-4D97-AF65-F5344CB8AC3E}">
        <p14:creationId xmlns:p14="http://schemas.microsoft.com/office/powerpoint/2010/main" val="1334342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5</a:t>
            </a:fld>
            <a:endParaRPr lang="it-IT"/>
          </a:p>
        </p:txBody>
      </p:sp>
    </p:spTree>
    <p:extLst>
      <p:ext uri="{BB962C8B-B14F-4D97-AF65-F5344CB8AC3E}">
        <p14:creationId xmlns:p14="http://schemas.microsoft.com/office/powerpoint/2010/main" val="3266836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6</a:t>
            </a:fld>
            <a:endParaRPr lang="it-IT"/>
          </a:p>
        </p:txBody>
      </p:sp>
    </p:spTree>
    <p:extLst>
      <p:ext uri="{BB962C8B-B14F-4D97-AF65-F5344CB8AC3E}">
        <p14:creationId xmlns:p14="http://schemas.microsoft.com/office/powerpoint/2010/main" val="164944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7</a:t>
            </a:fld>
            <a:endParaRPr lang="it-IT"/>
          </a:p>
        </p:txBody>
      </p:sp>
    </p:spTree>
    <p:extLst>
      <p:ext uri="{BB962C8B-B14F-4D97-AF65-F5344CB8AC3E}">
        <p14:creationId xmlns:p14="http://schemas.microsoft.com/office/powerpoint/2010/main" val="2844386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8</a:t>
            </a:fld>
            <a:endParaRPr lang="it-IT"/>
          </a:p>
        </p:txBody>
      </p:sp>
    </p:spTree>
    <p:extLst>
      <p:ext uri="{BB962C8B-B14F-4D97-AF65-F5344CB8AC3E}">
        <p14:creationId xmlns:p14="http://schemas.microsoft.com/office/powerpoint/2010/main" val="3586078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9</a:t>
            </a:fld>
            <a:endParaRPr lang="it-IT"/>
          </a:p>
        </p:txBody>
      </p:sp>
    </p:spTree>
    <p:extLst>
      <p:ext uri="{BB962C8B-B14F-4D97-AF65-F5344CB8AC3E}">
        <p14:creationId xmlns:p14="http://schemas.microsoft.com/office/powerpoint/2010/main" val="3662955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96986711-015B-0142-88C4-65D50E44FA77}" type="slidenum">
              <a:rPr lang="it-IT" smtClean="0"/>
              <a:pPr/>
              <a:t>10</a:t>
            </a:fld>
            <a:endParaRPr lang="it-IT"/>
          </a:p>
        </p:txBody>
      </p:sp>
    </p:spTree>
    <p:extLst>
      <p:ext uri="{BB962C8B-B14F-4D97-AF65-F5344CB8AC3E}">
        <p14:creationId xmlns:p14="http://schemas.microsoft.com/office/powerpoint/2010/main" val="31959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stile</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AD8BF249-6BAC-CD40-AAE9-334F110649E5}" type="datetimeFigureOut">
              <a:rPr lang="it-IT" smtClean="0"/>
              <a:pPr/>
              <a:t>25/07/2019</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a:t>
            </a:fld>
            <a:endParaRPr lang="it-IT"/>
          </a:p>
        </p:txBody>
      </p:sp>
    </p:spTree>
    <p:extLst>
      <p:ext uri="{BB962C8B-B14F-4D97-AF65-F5344CB8AC3E}">
        <p14:creationId xmlns:p14="http://schemas.microsoft.com/office/powerpoint/2010/main" val="1697240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25/07/2019</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a:t>
            </a:fld>
            <a:endParaRPr lang="it-IT"/>
          </a:p>
        </p:txBody>
      </p:sp>
    </p:spTree>
    <p:extLst>
      <p:ext uri="{BB962C8B-B14F-4D97-AF65-F5344CB8AC3E}">
        <p14:creationId xmlns:p14="http://schemas.microsoft.com/office/powerpoint/2010/main" val="4158563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stile</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25/07/2019</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a:t>
            </a:fld>
            <a:endParaRPr lang="it-IT"/>
          </a:p>
        </p:txBody>
      </p:sp>
    </p:spTree>
    <p:extLst>
      <p:ext uri="{BB962C8B-B14F-4D97-AF65-F5344CB8AC3E}">
        <p14:creationId xmlns:p14="http://schemas.microsoft.com/office/powerpoint/2010/main" val="388177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D8BF249-6BAC-CD40-AAE9-334F110649E5}" type="datetimeFigureOut">
              <a:rPr lang="it-IT" smtClean="0"/>
              <a:pPr/>
              <a:t>25/07/2019</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a:t>
            </a:fld>
            <a:endParaRPr lang="it-IT"/>
          </a:p>
        </p:txBody>
      </p:sp>
    </p:spTree>
    <p:extLst>
      <p:ext uri="{BB962C8B-B14F-4D97-AF65-F5344CB8AC3E}">
        <p14:creationId xmlns:p14="http://schemas.microsoft.com/office/powerpoint/2010/main" val="1855808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stile</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p>
            <a:fld id="{AD8BF249-6BAC-CD40-AAE9-334F110649E5}" type="datetimeFigureOut">
              <a:rPr lang="it-IT" smtClean="0"/>
              <a:pPr/>
              <a:t>25/07/2019</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EB8520A-26EA-DE4B-B141-4532FC98FF0E}" type="slidenum">
              <a:rPr lang="it-IT" smtClean="0"/>
              <a:pPr/>
              <a:t>‹#›</a:t>
            </a:fld>
            <a:endParaRPr lang="it-IT"/>
          </a:p>
        </p:txBody>
      </p:sp>
    </p:spTree>
    <p:extLst>
      <p:ext uri="{BB962C8B-B14F-4D97-AF65-F5344CB8AC3E}">
        <p14:creationId xmlns:p14="http://schemas.microsoft.com/office/powerpoint/2010/main" val="1538374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AD8BF249-6BAC-CD40-AAE9-334F110649E5}" type="datetimeFigureOut">
              <a:rPr lang="it-IT" smtClean="0"/>
              <a:pPr/>
              <a:t>25/07/2019</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a:t>
            </a:fld>
            <a:endParaRPr lang="it-IT"/>
          </a:p>
        </p:txBody>
      </p:sp>
    </p:spTree>
    <p:extLst>
      <p:ext uri="{BB962C8B-B14F-4D97-AF65-F5344CB8AC3E}">
        <p14:creationId xmlns:p14="http://schemas.microsoft.com/office/powerpoint/2010/main" val="130338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stile</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AD8BF249-6BAC-CD40-AAE9-334F110649E5}" type="datetimeFigureOut">
              <a:rPr lang="it-IT" smtClean="0"/>
              <a:pPr/>
              <a:t>25/07/2019</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8EB8520A-26EA-DE4B-B141-4532FC98FF0E}" type="slidenum">
              <a:rPr lang="it-IT" smtClean="0"/>
              <a:pPr/>
              <a:t>‹#›</a:t>
            </a:fld>
            <a:endParaRPr lang="it-IT"/>
          </a:p>
        </p:txBody>
      </p:sp>
    </p:spTree>
    <p:extLst>
      <p:ext uri="{BB962C8B-B14F-4D97-AF65-F5344CB8AC3E}">
        <p14:creationId xmlns:p14="http://schemas.microsoft.com/office/powerpoint/2010/main" val="3469635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p>
        </p:txBody>
      </p:sp>
      <p:sp>
        <p:nvSpPr>
          <p:cNvPr id="3" name="Segnaposto data 2"/>
          <p:cNvSpPr>
            <a:spLocks noGrp="1"/>
          </p:cNvSpPr>
          <p:nvPr>
            <p:ph type="dt" sz="half" idx="10"/>
          </p:nvPr>
        </p:nvSpPr>
        <p:spPr/>
        <p:txBody>
          <a:bodyPr/>
          <a:lstStyle/>
          <a:p>
            <a:fld id="{AD8BF249-6BAC-CD40-AAE9-334F110649E5}" type="datetimeFigureOut">
              <a:rPr lang="it-IT" smtClean="0"/>
              <a:pPr/>
              <a:t>25/07/2019</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8EB8520A-26EA-DE4B-B141-4532FC98FF0E}" type="slidenum">
              <a:rPr lang="it-IT" smtClean="0"/>
              <a:pPr/>
              <a:t>‹#›</a:t>
            </a:fld>
            <a:endParaRPr lang="it-IT"/>
          </a:p>
        </p:txBody>
      </p:sp>
    </p:spTree>
    <p:extLst>
      <p:ext uri="{BB962C8B-B14F-4D97-AF65-F5344CB8AC3E}">
        <p14:creationId xmlns:p14="http://schemas.microsoft.com/office/powerpoint/2010/main" val="1936006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AD8BF249-6BAC-CD40-AAE9-334F110649E5}" type="datetimeFigureOut">
              <a:rPr lang="it-IT" smtClean="0"/>
              <a:pPr/>
              <a:t>25/07/2019</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8EB8520A-26EA-DE4B-B141-4532FC98FF0E}" type="slidenum">
              <a:rPr lang="it-IT" smtClean="0"/>
              <a:pPr/>
              <a:t>‹#›</a:t>
            </a:fld>
            <a:endParaRPr lang="it-IT"/>
          </a:p>
        </p:txBody>
      </p:sp>
    </p:spTree>
    <p:extLst>
      <p:ext uri="{BB962C8B-B14F-4D97-AF65-F5344CB8AC3E}">
        <p14:creationId xmlns:p14="http://schemas.microsoft.com/office/powerpoint/2010/main" val="1396321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stile</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AD8BF249-6BAC-CD40-AAE9-334F110649E5}" type="datetimeFigureOut">
              <a:rPr lang="it-IT" smtClean="0"/>
              <a:pPr/>
              <a:t>25/07/2019</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a:t>
            </a:fld>
            <a:endParaRPr lang="it-IT"/>
          </a:p>
        </p:txBody>
      </p:sp>
    </p:spTree>
    <p:extLst>
      <p:ext uri="{BB962C8B-B14F-4D97-AF65-F5344CB8AC3E}">
        <p14:creationId xmlns:p14="http://schemas.microsoft.com/office/powerpoint/2010/main" val="374890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Segnaposto data 4"/>
          <p:cNvSpPr>
            <a:spLocks noGrp="1"/>
          </p:cNvSpPr>
          <p:nvPr>
            <p:ph type="dt" sz="half" idx="10"/>
          </p:nvPr>
        </p:nvSpPr>
        <p:spPr/>
        <p:txBody>
          <a:bodyPr/>
          <a:lstStyle/>
          <a:p>
            <a:fld id="{AD8BF249-6BAC-CD40-AAE9-334F110649E5}" type="datetimeFigureOut">
              <a:rPr lang="it-IT" smtClean="0"/>
              <a:pPr/>
              <a:t>25/07/2019</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EB8520A-26EA-DE4B-B141-4532FC98FF0E}" type="slidenum">
              <a:rPr lang="it-IT" smtClean="0"/>
              <a:pPr/>
              <a:t>‹#›</a:t>
            </a:fld>
            <a:endParaRPr lang="it-IT"/>
          </a:p>
        </p:txBody>
      </p:sp>
    </p:spTree>
    <p:extLst>
      <p:ext uri="{BB962C8B-B14F-4D97-AF65-F5344CB8AC3E}">
        <p14:creationId xmlns:p14="http://schemas.microsoft.com/office/powerpoint/2010/main" val="1549643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it-IT"/>
              <a:t>Fare clic per modificare stile</a:t>
            </a:r>
          </a:p>
        </p:txBody>
      </p:sp>
      <p:sp>
        <p:nvSpPr>
          <p:cNvPr id="3" name="Segnaposto tes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8BF249-6BAC-CD40-AAE9-334F110649E5}" type="datetimeFigureOut">
              <a:rPr lang="it-IT" smtClean="0"/>
              <a:pPr/>
              <a:t>25/07/2019</a:t>
            </a:fld>
            <a:endParaRPr lang="it-IT"/>
          </a:p>
        </p:txBody>
      </p:sp>
      <p:sp>
        <p:nvSpPr>
          <p:cNvPr id="5" name="Segnaposto piè di pa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B8520A-26EA-DE4B-B141-4532FC98FF0E}" type="slidenum">
              <a:rPr lang="it-IT" smtClean="0"/>
              <a:pPr/>
              <a:t>‹#›</a:t>
            </a:fld>
            <a:endParaRPr lang="it-IT"/>
          </a:p>
        </p:txBody>
      </p:sp>
    </p:spTree>
    <p:extLst>
      <p:ext uri="{BB962C8B-B14F-4D97-AF65-F5344CB8AC3E}">
        <p14:creationId xmlns:p14="http://schemas.microsoft.com/office/powerpoint/2010/main" val="4237915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p:cNvPicPr>
            <a:picLocks noChangeAspect="1"/>
          </p:cNvPicPr>
          <p:nvPr/>
        </p:nvPicPr>
        <p:blipFill>
          <a:blip r:embed="rId2"/>
          <a:stretch>
            <a:fillRect/>
          </a:stretch>
        </p:blipFill>
        <p:spPr>
          <a:xfrm>
            <a:off x="6038930" y="6347762"/>
            <a:ext cx="2545261" cy="522390"/>
          </a:xfrm>
          <a:prstGeom prst="rect">
            <a:avLst/>
          </a:prstGeom>
        </p:spPr>
      </p:pic>
      <p:pic>
        <p:nvPicPr>
          <p:cNvPr id="4" name="Immagine 3"/>
          <p:cNvPicPr>
            <a:picLocks noChangeAspect="1"/>
          </p:cNvPicPr>
          <p:nvPr/>
        </p:nvPicPr>
        <p:blipFill>
          <a:blip r:embed="rId3"/>
          <a:stretch>
            <a:fillRect/>
          </a:stretch>
        </p:blipFill>
        <p:spPr>
          <a:xfrm>
            <a:off x="0" y="3369"/>
            <a:ext cx="9144000" cy="6845300"/>
          </a:xfrm>
          <a:prstGeom prst="rect">
            <a:avLst/>
          </a:prstGeom>
        </p:spPr>
      </p:pic>
      <p:sp>
        <p:nvSpPr>
          <p:cNvPr id="11" name="CasellaDiTesto 10"/>
          <p:cNvSpPr txBox="1"/>
          <p:nvPr/>
        </p:nvSpPr>
        <p:spPr>
          <a:xfrm>
            <a:off x="6649446" y="4590468"/>
            <a:ext cx="1895071" cy="338554"/>
          </a:xfrm>
          <a:prstGeom prst="rect">
            <a:avLst/>
          </a:prstGeom>
          <a:noFill/>
        </p:spPr>
        <p:txBody>
          <a:bodyPr wrap="none" rtlCol="0">
            <a:spAutoFit/>
          </a:bodyPr>
          <a:lstStyle/>
          <a:p>
            <a:pPr algn="r"/>
            <a:r>
              <a:rPr lang="it-IT" sz="1600" b="1" dirty="0">
                <a:latin typeface=""/>
              </a:rPr>
              <a:t>Carkaxhija Nicola</a:t>
            </a:r>
          </a:p>
        </p:txBody>
      </p:sp>
      <p:sp>
        <p:nvSpPr>
          <p:cNvPr id="13" name="CasellaDiTesto 12"/>
          <p:cNvSpPr txBox="1"/>
          <p:nvPr/>
        </p:nvSpPr>
        <p:spPr>
          <a:xfrm>
            <a:off x="6653001" y="6474363"/>
            <a:ext cx="1774845" cy="307777"/>
          </a:xfrm>
          <a:prstGeom prst="rect">
            <a:avLst/>
          </a:prstGeom>
          <a:noFill/>
        </p:spPr>
        <p:txBody>
          <a:bodyPr wrap="none" rtlCol="0">
            <a:spAutoFit/>
          </a:bodyPr>
          <a:lstStyle/>
          <a:p>
            <a:pPr algn="r"/>
            <a:r>
              <a:rPr lang="it-IT" sz="1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
              </a:rPr>
              <a:t>Firenze, 24/07/2019</a:t>
            </a:r>
          </a:p>
        </p:txBody>
      </p:sp>
      <p:sp>
        <p:nvSpPr>
          <p:cNvPr id="15" name="CasellaDiTesto 14"/>
          <p:cNvSpPr txBox="1"/>
          <p:nvPr/>
        </p:nvSpPr>
        <p:spPr>
          <a:xfrm>
            <a:off x="994787" y="2339173"/>
            <a:ext cx="7549730" cy="2123658"/>
          </a:xfrm>
          <a:prstGeom prst="rect">
            <a:avLst/>
          </a:prstGeom>
          <a:noFill/>
        </p:spPr>
        <p:txBody>
          <a:bodyPr wrap="square" rtlCol="0">
            <a:spAutoFit/>
          </a:bodyPr>
          <a:lstStyle/>
          <a:p>
            <a:r>
              <a:rPr lang="en-GB" sz="4400" b="1" dirty="0">
                <a:solidFill>
                  <a:schemeClr val="accent1">
                    <a:lumMod val="75000"/>
                  </a:schemeClr>
                </a:solidFill>
                <a:latin typeface=""/>
              </a:rPr>
              <a:t>Procedural terrain with Tessellation </a:t>
            </a:r>
            <a:br>
              <a:rPr lang="en-GB" sz="4400" dirty="0"/>
            </a:br>
            <a:endParaRPr lang="it-IT" sz="4400" b="1" dirty="0">
              <a:solidFill>
                <a:schemeClr val="accent1">
                  <a:lumMod val="75000"/>
                </a:schemeClr>
              </a:solidFill>
              <a:latin typeface=""/>
            </a:endParaRPr>
          </a:p>
        </p:txBody>
      </p:sp>
    </p:spTree>
    <p:extLst>
      <p:ext uri="{BB962C8B-B14F-4D97-AF65-F5344CB8AC3E}">
        <p14:creationId xmlns:p14="http://schemas.microsoft.com/office/powerpoint/2010/main" val="3311714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07"/>
            <a:ext cx="9180512" cy="6872633"/>
          </a:xfrm>
          <a:prstGeom prst="rect">
            <a:avLst/>
          </a:prstGeom>
        </p:spPr>
      </p:pic>
      <p:sp>
        <p:nvSpPr>
          <p:cNvPr id="7" name="CasellaDiTesto 6"/>
          <p:cNvSpPr txBox="1"/>
          <p:nvPr/>
        </p:nvSpPr>
        <p:spPr>
          <a:xfrm>
            <a:off x="648253" y="1305402"/>
            <a:ext cx="4663050" cy="584775"/>
          </a:xfrm>
          <a:prstGeom prst="rect">
            <a:avLst/>
          </a:prstGeom>
          <a:noFill/>
        </p:spPr>
        <p:txBody>
          <a:bodyPr wrap="square" rtlCol="0">
            <a:spAutoFit/>
          </a:bodyPr>
          <a:lstStyle/>
          <a:p>
            <a:r>
              <a:rPr lang="it-IT" sz="3200" b="1" dirty="0" err="1">
                <a:solidFill>
                  <a:schemeClr val="accent1">
                    <a:lumMod val="75000"/>
                  </a:schemeClr>
                </a:solidFill>
                <a:latin typeface="Arial"/>
                <a:cs typeface="Arial"/>
              </a:rPr>
              <a:t>Instancing</a:t>
            </a:r>
            <a:endParaRPr lang="it-IT" sz="3200" b="1" dirty="0">
              <a:solidFill>
                <a:schemeClr val="accent1">
                  <a:lumMod val="75000"/>
                </a:schemeClr>
              </a:solidFill>
              <a:latin typeface="Arial"/>
              <a:cs typeface="Arial"/>
            </a:endParaRPr>
          </a:p>
        </p:txBody>
      </p:sp>
      <p:sp>
        <p:nvSpPr>
          <p:cNvPr id="9" name="CasellaDiTesto 8"/>
          <p:cNvSpPr txBox="1"/>
          <p:nvPr/>
        </p:nvSpPr>
        <p:spPr>
          <a:xfrm>
            <a:off x="648253" y="2488115"/>
            <a:ext cx="7819027" cy="3016210"/>
          </a:xfrm>
          <a:prstGeom prst="rect">
            <a:avLst/>
          </a:prstGeom>
          <a:noFill/>
        </p:spPr>
        <p:txBody>
          <a:bodyPr wrap="square" rtlCol="0">
            <a:spAutoFit/>
          </a:bodyPr>
          <a:lstStyle/>
          <a:p>
            <a:pPr algn="just"/>
            <a:r>
              <a:rPr lang="en-GB" dirty="0"/>
              <a:t>To handle a large grid in a reasonable amount of time, an alternative approach has been adopted, that is sending data over the GPU only once and make OpenGL drawing multiple objects with a single call, a practice known as instancing. As a consequence, the previous “draw for” has been replaced with </a:t>
            </a:r>
            <a:r>
              <a:rPr lang="en-GB"/>
              <a:t>the following:</a:t>
            </a:r>
            <a:endParaRPr lang="en-GB" dirty="0"/>
          </a:p>
          <a:p>
            <a:pPr algn="just"/>
            <a:endParaRPr lang="en-GB" dirty="0"/>
          </a:p>
          <a:p>
            <a:pPr algn="just"/>
            <a:endParaRPr lang="en-GB" dirty="0"/>
          </a:p>
          <a:p>
            <a:pPr algn="just"/>
            <a:r>
              <a:rPr lang="en-GB" dirty="0"/>
              <a:t>By doing so, the continuous communication between CPU and GPU previously made each time to render an object now is done only once by using a new version of the render call: </a:t>
            </a:r>
            <a:r>
              <a:rPr lang="en-GB" i="1" dirty="0" err="1"/>
              <a:t>glDrawElementsInstanced</a:t>
            </a:r>
            <a:r>
              <a:rPr lang="en-GB" dirty="0"/>
              <a:t>.</a:t>
            </a:r>
          </a:p>
          <a:p>
            <a:pPr algn="just"/>
            <a:r>
              <a:rPr lang="it-IT" sz="1400" dirty="0"/>
              <a:t>           </a:t>
            </a:r>
          </a:p>
          <a:p>
            <a:pPr algn="just"/>
            <a:r>
              <a:rPr lang="it-IT" sz="1400" dirty="0"/>
              <a:t>           </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10</a:t>
            </a:fld>
            <a:endParaRPr lang="it-IT" b="1" dirty="0">
              <a:solidFill>
                <a:schemeClr val="bg1"/>
              </a:solidFill>
              <a:latin typeface="Arial"/>
              <a:cs typeface="Arial"/>
            </a:endParaRPr>
          </a:p>
        </p:txBody>
      </p:sp>
      <p:sp>
        <p:nvSpPr>
          <p:cNvPr id="10" name="CasellaDiTesto 9"/>
          <p:cNvSpPr txBox="1"/>
          <p:nvPr/>
        </p:nvSpPr>
        <p:spPr>
          <a:xfrm>
            <a:off x="6761874" y="51433"/>
            <a:ext cx="1931939" cy="215444"/>
          </a:xfrm>
          <a:prstGeom prst="rect">
            <a:avLst/>
          </a:prstGeom>
          <a:noFill/>
        </p:spPr>
        <p:txBody>
          <a:bodyPr wrap="none" rtlCol="0">
            <a:spAutoFit/>
          </a:bodyPr>
          <a:lstStyle/>
          <a:p>
            <a:pPr algn="r"/>
            <a:r>
              <a:rPr lang="it-IT" sz="800" b="1" dirty="0" err="1">
                <a:solidFill>
                  <a:schemeClr val="bg1"/>
                </a:solidFill>
                <a:latin typeface="Arial"/>
                <a:cs typeface="Arial"/>
              </a:rPr>
              <a:t>Procedural</a:t>
            </a:r>
            <a:r>
              <a:rPr lang="it-IT" sz="800" b="1" dirty="0">
                <a:solidFill>
                  <a:schemeClr val="bg1"/>
                </a:solidFill>
                <a:latin typeface="Arial"/>
                <a:cs typeface="Arial"/>
              </a:rPr>
              <a:t> </a:t>
            </a:r>
            <a:r>
              <a:rPr lang="it-IT" sz="800" b="1" dirty="0" err="1">
                <a:solidFill>
                  <a:schemeClr val="bg1"/>
                </a:solidFill>
                <a:latin typeface="Arial"/>
                <a:cs typeface="Arial"/>
              </a:rPr>
              <a:t>terrain</a:t>
            </a:r>
            <a:r>
              <a:rPr lang="it-IT" sz="800" b="1" dirty="0">
                <a:solidFill>
                  <a:schemeClr val="bg1"/>
                </a:solidFill>
                <a:latin typeface="Arial"/>
                <a:cs typeface="Arial"/>
              </a:rPr>
              <a:t> with </a:t>
            </a:r>
            <a:r>
              <a:rPr lang="it-IT" sz="800" b="1" dirty="0" err="1">
                <a:solidFill>
                  <a:schemeClr val="bg1"/>
                </a:solidFill>
                <a:latin typeface="Arial"/>
                <a:cs typeface="Arial"/>
              </a:rPr>
              <a:t>Tessellation</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Firenze, 24/07/2019</a:t>
            </a:r>
          </a:p>
          <a:p>
            <a:endParaRPr lang="it-IT" dirty="0"/>
          </a:p>
        </p:txBody>
      </p:sp>
      <p:pic>
        <p:nvPicPr>
          <p:cNvPr id="5" name="Picture 4" descr="A close up of a mans face&#10;&#10;Description automatically generated">
            <a:extLst>
              <a:ext uri="{FF2B5EF4-FFF2-40B4-BE49-F238E27FC236}">
                <a16:creationId xmlns:a16="http://schemas.microsoft.com/office/drawing/2014/main" id="{AC9717B1-3666-4971-84AD-17724976004F}"/>
              </a:ext>
            </a:extLst>
          </p:cNvPr>
          <p:cNvPicPr>
            <a:picLocks noChangeAspect="1"/>
          </p:cNvPicPr>
          <p:nvPr/>
        </p:nvPicPr>
        <p:blipFill>
          <a:blip r:embed="rId4"/>
          <a:stretch>
            <a:fillRect/>
          </a:stretch>
        </p:blipFill>
        <p:spPr>
          <a:xfrm>
            <a:off x="729143" y="3773348"/>
            <a:ext cx="7685714" cy="228571"/>
          </a:xfrm>
          <a:prstGeom prst="rect">
            <a:avLst/>
          </a:prstGeom>
        </p:spPr>
      </p:pic>
    </p:spTree>
    <p:extLst>
      <p:ext uri="{BB962C8B-B14F-4D97-AF65-F5344CB8AC3E}">
        <p14:creationId xmlns:p14="http://schemas.microsoft.com/office/powerpoint/2010/main" val="1809230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07"/>
            <a:ext cx="9180512" cy="6872633"/>
          </a:xfrm>
          <a:prstGeom prst="rect">
            <a:avLst/>
          </a:prstGeom>
        </p:spPr>
      </p:pic>
      <p:sp>
        <p:nvSpPr>
          <p:cNvPr id="7" name="CasellaDiTesto 6"/>
          <p:cNvSpPr txBox="1"/>
          <p:nvPr/>
        </p:nvSpPr>
        <p:spPr>
          <a:xfrm>
            <a:off x="648253" y="1305402"/>
            <a:ext cx="4663050" cy="584775"/>
          </a:xfrm>
          <a:prstGeom prst="rect">
            <a:avLst/>
          </a:prstGeom>
          <a:noFill/>
        </p:spPr>
        <p:txBody>
          <a:bodyPr wrap="square" rtlCol="0">
            <a:spAutoFit/>
          </a:bodyPr>
          <a:lstStyle/>
          <a:p>
            <a:r>
              <a:rPr lang="it-IT" sz="3200" b="1" dirty="0">
                <a:solidFill>
                  <a:schemeClr val="accent1">
                    <a:lumMod val="75000"/>
                  </a:schemeClr>
                </a:solidFill>
                <a:latin typeface="Arial"/>
                <a:cs typeface="Arial"/>
              </a:rPr>
              <a:t>OpenGL 4 Pipeline</a:t>
            </a:r>
          </a:p>
        </p:txBody>
      </p:sp>
      <p:sp>
        <p:nvSpPr>
          <p:cNvPr id="9" name="CasellaDiTesto 8"/>
          <p:cNvSpPr txBox="1"/>
          <p:nvPr/>
        </p:nvSpPr>
        <p:spPr>
          <a:xfrm>
            <a:off x="1829886" y="2788446"/>
            <a:ext cx="6391865" cy="523220"/>
          </a:xfrm>
          <a:prstGeom prst="rect">
            <a:avLst/>
          </a:prstGeom>
          <a:noFill/>
        </p:spPr>
        <p:txBody>
          <a:bodyPr wrap="square" rtlCol="0">
            <a:spAutoFit/>
          </a:bodyPr>
          <a:lstStyle/>
          <a:p>
            <a:pPr algn="just"/>
            <a:r>
              <a:rPr lang="it-IT" sz="1400" dirty="0"/>
              <a:t>           </a:t>
            </a:r>
          </a:p>
          <a:p>
            <a:pPr algn="just"/>
            <a:r>
              <a:rPr lang="it-IT" sz="1400" dirty="0"/>
              <a:t>           </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11</a:t>
            </a:fld>
            <a:endParaRPr lang="it-IT" b="1" dirty="0">
              <a:solidFill>
                <a:schemeClr val="bg1"/>
              </a:solidFill>
              <a:latin typeface="Arial"/>
              <a:cs typeface="Arial"/>
            </a:endParaRPr>
          </a:p>
        </p:txBody>
      </p:sp>
      <p:sp>
        <p:nvSpPr>
          <p:cNvPr id="10" name="CasellaDiTesto 9"/>
          <p:cNvSpPr txBox="1"/>
          <p:nvPr/>
        </p:nvSpPr>
        <p:spPr>
          <a:xfrm>
            <a:off x="6761874" y="51433"/>
            <a:ext cx="1931939" cy="215444"/>
          </a:xfrm>
          <a:prstGeom prst="rect">
            <a:avLst/>
          </a:prstGeom>
          <a:noFill/>
        </p:spPr>
        <p:txBody>
          <a:bodyPr wrap="none" rtlCol="0">
            <a:spAutoFit/>
          </a:bodyPr>
          <a:lstStyle/>
          <a:p>
            <a:pPr algn="r"/>
            <a:r>
              <a:rPr lang="it-IT" sz="800" b="1" dirty="0" err="1">
                <a:solidFill>
                  <a:schemeClr val="bg1"/>
                </a:solidFill>
                <a:latin typeface="Arial"/>
                <a:cs typeface="Arial"/>
              </a:rPr>
              <a:t>Procedural</a:t>
            </a:r>
            <a:r>
              <a:rPr lang="it-IT" sz="800" b="1" dirty="0">
                <a:solidFill>
                  <a:schemeClr val="bg1"/>
                </a:solidFill>
                <a:latin typeface="Arial"/>
                <a:cs typeface="Arial"/>
              </a:rPr>
              <a:t> </a:t>
            </a:r>
            <a:r>
              <a:rPr lang="it-IT" sz="800" b="1" dirty="0" err="1">
                <a:solidFill>
                  <a:schemeClr val="bg1"/>
                </a:solidFill>
                <a:latin typeface="Arial"/>
                <a:cs typeface="Arial"/>
              </a:rPr>
              <a:t>terrain</a:t>
            </a:r>
            <a:r>
              <a:rPr lang="it-IT" sz="800" b="1" dirty="0">
                <a:solidFill>
                  <a:schemeClr val="bg1"/>
                </a:solidFill>
                <a:latin typeface="Arial"/>
                <a:cs typeface="Arial"/>
              </a:rPr>
              <a:t> with </a:t>
            </a:r>
            <a:r>
              <a:rPr lang="it-IT" sz="800" b="1" dirty="0" err="1">
                <a:solidFill>
                  <a:schemeClr val="bg1"/>
                </a:solidFill>
                <a:latin typeface="Arial"/>
                <a:cs typeface="Arial"/>
              </a:rPr>
              <a:t>Tessellation</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Firenze, 24/07/2019</a:t>
            </a:r>
          </a:p>
          <a:p>
            <a:endParaRPr lang="it-IT" dirty="0"/>
          </a:p>
        </p:txBody>
      </p:sp>
      <p:pic>
        <p:nvPicPr>
          <p:cNvPr id="6" name="Picture 5">
            <a:extLst>
              <a:ext uri="{FF2B5EF4-FFF2-40B4-BE49-F238E27FC236}">
                <a16:creationId xmlns:a16="http://schemas.microsoft.com/office/drawing/2014/main" id="{B7664119-D94E-466A-94ED-2C57C6D5F06F}"/>
              </a:ext>
            </a:extLst>
          </p:cNvPr>
          <p:cNvPicPr>
            <a:picLocks noChangeAspect="1"/>
          </p:cNvPicPr>
          <p:nvPr/>
        </p:nvPicPr>
        <p:blipFill>
          <a:blip r:embed="rId4"/>
          <a:stretch>
            <a:fillRect/>
          </a:stretch>
        </p:blipFill>
        <p:spPr>
          <a:xfrm>
            <a:off x="1222749" y="2269801"/>
            <a:ext cx="6698502" cy="3933684"/>
          </a:xfrm>
          <a:prstGeom prst="rect">
            <a:avLst/>
          </a:prstGeom>
        </p:spPr>
      </p:pic>
    </p:spTree>
    <p:extLst>
      <p:ext uri="{BB962C8B-B14F-4D97-AF65-F5344CB8AC3E}">
        <p14:creationId xmlns:p14="http://schemas.microsoft.com/office/powerpoint/2010/main" val="2957349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07"/>
            <a:ext cx="9180512" cy="6872633"/>
          </a:xfrm>
          <a:prstGeom prst="rect">
            <a:avLst/>
          </a:prstGeom>
        </p:spPr>
      </p:pic>
      <p:sp>
        <p:nvSpPr>
          <p:cNvPr id="7" name="CasellaDiTesto 6"/>
          <p:cNvSpPr txBox="1"/>
          <p:nvPr/>
        </p:nvSpPr>
        <p:spPr>
          <a:xfrm>
            <a:off x="648253" y="1305402"/>
            <a:ext cx="4663050" cy="584775"/>
          </a:xfrm>
          <a:prstGeom prst="rect">
            <a:avLst/>
          </a:prstGeom>
          <a:noFill/>
        </p:spPr>
        <p:txBody>
          <a:bodyPr wrap="square" rtlCol="0">
            <a:spAutoFit/>
          </a:bodyPr>
          <a:lstStyle/>
          <a:p>
            <a:r>
              <a:rPr lang="it-IT" sz="3200" b="1" dirty="0" err="1">
                <a:solidFill>
                  <a:schemeClr val="accent1">
                    <a:lumMod val="75000"/>
                  </a:schemeClr>
                </a:solidFill>
                <a:latin typeface="Arial"/>
                <a:cs typeface="Arial"/>
              </a:rPr>
              <a:t>Tessellation</a:t>
            </a:r>
            <a:endParaRPr lang="it-IT" sz="3200" b="1" dirty="0">
              <a:solidFill>
                <a:schemeClr val="accent1">
                  <a:lumMod val="75000"/>
                </a:schemeClr>
              </a:solidFill>
              <a:latin typeface="Arial"/>
              <a:cs typeface="Arial"/>
            </a:endParaRPr>
          </a:p>
        </p:txBody>
      </p:sp>
      <p:sp>
        <p:nvSpPr>
          <p:cNvPr id="9" name="CasellaDiTesto 8"/>
          <p:cNvSpPr txBox="1"/>
          <p:nvPr/>
        </p:nvSpPr>
        <p:spPr>
          <a:xfrm>
            <a:off x="648253" y="2570176"/>
            <a:ext cx="7819027" cy="4124206"/>
          </a:xfrm>
          <a:prstGeom prst="rect">
            <a:avLst/>
          </a:prstGeom>
          <a:noFill/>
        </p:spPr>
        <p:txBody>
          <a:bodyPr wrap="square" rtlCol="0">
            <a:spAutoFit/>
          </a:bodyPr>
          <a:lstStyle/>
          <a:p>
            <a:pPr algn="just"/>
            <a:r>
              <a:rPr lang="en-GB" dirty="0"/>
              <a:t>Tessellation is a feature introduced in OpenGL 4.0, consisting of 3 stages placed between the Vertex and Geometry Shader:</a:t>
            </a:r>
          </a:p>
          <a:p>
            <a:pPr algn="just"/>
            <a:endParaRPr lang="en-GB" dirty="0"/>
          </a:p>
          <a:p>
            <a:pPr algn="just"/>
            <a:r>
              <a:rPr lang="en-GB" dirty="0"/>
              <a:t>- the Tessellation Control Shader (TCS), responsible for determining the patch tessellation level;</a:t>
            </a:r>
          </a:p>
          <a:p>
            <a:pPr algn="just"/>
            <a:r>
              <a:rPr lang="en-GB" dirty="0"/>
              <a:t> </a:t>
            </a:r>
          </a:p>
          <a:p>
            <a:pPr algn="just" fontAlgn="base"/>
            <a:r>
              <a:rPr lang="en-GB" dirty="0"/>
              <a:t>- the </a:t>
            </a:r>
            <a:r>
              <a:rPr lang="en-GB" dirty="0" err="1"/>
              <a:t>Tessellator</a:t>
            </a:r>
            <a:r>
              <a:rPr lang="en-GB" dirty="0"/>
              <a:t>, that establishes how to generate the new vertices, in which order, and what kind of primitives to build out of them;</a:t>
            </a:r>
          </a:p>
          <a:p>
            <a:pPr algn="just"/>
            <a:r>
              <a:rPr lang="en-GB" dirty="0"/>
              <a:t> </a:t>
            </a:r>
          </a:p>
          <a:p>
            <a:pPr algn="just"/>
            <a:r>
              <a:rPr lang="en-GB" dirty="0"/>
              <a:t>- the Tessellation Evaluation Shader (TES), that takes the tessellated and computes the attributes of the new vertex.</a:t>
            </a:r>
          </a:p>
          <a:p>
            <a:pPr algn="just"/>
            <a:endParaRPr lang="en-GB" dirty="0">
              <a:solidFill>
                <a:srgbClr val="FF0000"/>
              </a:solidFill>
            </a:endParaRPr>
          </a:p>
          <a:p>
            <a:endParaRPr lang="it-IT" dirty="0"/>
          </a:p>
          <a:p>
            <a:pPr algn="just"/>
            <a:endParaRPr lang="it-IT" sz="1400" dirty="0"/>
          </a:p>
          <a:p>
            <a:pPr algn="just"/>
            <a:r>
              <a:rPr lang="it-IT" sz="1400" dirty="0"/>
              <a:t>           </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12</a:t>
            </a:fld>
            <a:endParaRPr lang="it-IT" b="1" dirty="0">
              <a:solidFill>
                <a:schemeClr val="bg1"/>
              </a:solidFill>
              <a:latin typeface="Arial"/>
              <a:cs typeface="Arial"/>
            </a:endParaRPr>
          </a:p>
        </p:txBody>
      </p:sp>
      <p:sp>
        <p:nvSpPr>
          <p:cNvPr id="10" name="CasellaDiTesto 9"/>
          <p:cNvSpPr txBox="1"/>
          <p:nvPr/>
        </p:nvSpPr>
        <p:spPr>
          <a:xfrm>
            <a:off x="6761874" y="51433"/>
            <a:ext cx="1931939" cy="215444"/>
          </a:xfrm>
          <a:prstGeom prst="rect">
            <a:avLst/>
          </a:prstGeom>
          <a:noFill/>
        </p:spPr>
        <p:txBody>
          <a:bodyPr wrap="none" rtlCol="0">
            <a:spAutoFit/>
          </a:bodyPr>
          <a:lstStyle/>
          <a:p>
            <a:pPr algn="r"/>
            <a:r>
              <a:rPr lang="it-IT" sz="800" b="1" dirty="0" err="1">
                <a:solidFill>
                  <a:schemeClr val="bg1"/>
                </a:solidFill>
                <a:latin typeface="Arial"/>
                <a:cs typeface="Arial"/>
              </a:rPr>
              <a:t>Procedural</a:t>
            </a:r>
            <a:r>
              <a:rPr lang="it-IT" sz="800" b="1" dirty="0">
                <a:solidFill>
                  <a:schemeClr val="bg1"/>
                </a:solidFill>
                <a:latin typeface="Arial"/>
                <a:cs typeface="Arial"/>
              </a:rPr>
              <a:t> </a:t>
            </a:r>
            <a:r>
              <a:rPr lang="it-IT" sz="800" b="1" dirty="0" err="1">
                <a:solidFill>
                  <a:schemeClr val="bg1"/>
                </a:solidFill>
                <a:latin typeface="Arial"/>
                <a:cs typeface="Arial"/>
              </a:rPr>
              <a:t>terrain</a:t>
            </a:r>
            <a:r>
              <a:rPr lang="it-IT" sz="800" b="1" dirty="0">
                <a:solidFill>
                  <a:schemeClr val="bg1"/>
                </a:solidFill>
                <a:latin typeface="Arial"/>
                <a:cs typeface="Arial"/>
              </a:rPr>
              <a:t> with </a:t>
            </a:r>
            <a:r>
              <a:rPr lang="it-IT" sz="800" b="1" dirty="0" err="1">
                <a:solidFill>
                  <a:schemeClr val="bg1"/>
                </a:solidFill>
                <a:latin typeface="Arial"/>
                <a:cs typeface="Arial"/>
              </a:rPr>
              <a:t>Tessellation</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Firenze, 24/07/2019</a:t>
            </a:r>
          </a:p>
          <a:p>
            <a:endParaRPr lang="it-IT" dirty="0"/>
          </a:p>
        </p:txBody>
      </p:sp>
    </p:spTree>
    <p:extLst>
      <p:ext uri="{BB962C8B-B14F-4D97-AF65-F5344CB8AC3E}">
        <p14:creationId xmlns:p14="http://schemas.microsoft.com/office/powerpoint/2010/main" val="1748644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07"/>
            <a:ext cx="9180512" cy="6872633"/>
          </a:xfrm>
          <a:prstGeom prst="rect">
            <a:avLst/>
          </a:prstGeom>
        </p:spPr>
      </p:pic>
      <p:sp>
        <p:nvSpPr>
          <p:cNvPr id="7" name="CasellaDiTesto 6"/>
          <p:cNvSpPr txBox="1"/>
          <p:nvPr/>
        </p:nvSpPr>
        <p:spPr>
          <a:xfrm>
            <a:off x="648253" y="1305402"/>
            <a:ext cx="5974616" cy="584775"/>
          </a:xfrm>
          <a:prstGeom prst="rect">
            <a:avLst/>
          </a:prstGeom>
          <a:noFill/>
        </p:spPr>
        <p:txBody>
          <a:bodyPr wrap="square" rtlCol="0">
            <a:spAutoFit/>
          </a:bodyPr>
          <a:lstStyle/>
          <a:p>
            <a:r>
              <a:rPr lang="en-GB" sz="3200" b="1" dirty="0">
                <a:solidFill>
                  <a:schemeClr val="accent1">
                    <a:lumMod val="75000"/>
                  </a:schemeClr>
                </a:solidFill>
                <a:latin typeface="Arial"/>
                <a:cs typeface="Arial"/>
              </a:rPr>
              <a:t>Tessellation Control Shader </a:t>
            </a:r>
            <a:endParaRPr lang="it-IT" sz="3200" b="1" dirty="0">
              <a:solidFill>
                <a:schemeClr val="accent1">
                  <a:lumMod val="75000"/>
                </a:schemeClr>
              </a:solidFill>
              <a:latin typeface="Arial"/>
              <a:cs typeface="Arial"/>
            </a:endParaRPr>
          </a:p>
        </p:txBody>
      </p:sp>
      <p:sp>
        <p:nvSpPr>
          <p:cNvPr id="9" name="CasellaDiTesto 8"/>
          <p:cNvSpPr txBox="1"/>
          <p:nvPr/>
        </p:nvSpPr>
        <p:spPr>
          <a:xfrm>
            <a:off x="648253" y="2389700"/>
            <a:ext cx="7606747" cy="3062377"/>
          </a:xfrm>
          <a:prstGeom prst="rect">
            <a:avLst/>
          </a:prstGeom>
          <a:noFill/>
        </p:spPr>
        <p:txBody>
          <a:bodyPr wrap="square" rtlCol="0">
            <a:spAutoFit/>
          </a:bodyPr>
          <a:lstStyle/>
          <a:p>
            <a:pPr algn="just"/>
            <a:r>
              <a:rPr lang="it-IT" dirty="0"/>
              <a:t>The </a:t>
            </a:r>
            <a:r>
              <a:rPr lang="it-IT" dirty="0" err="1"/>
              <a:t>tessellation</a:t>
            </a:r>
            <a:r>
              <a:rPr lang="it-IT" dirty="0"/>
              <a:t> </a:t>
            </a:r>
            <a:r>
              <a:rPr lang="it-IT" dirty="0" err="1"/>
              <a:t>granularity</a:t>
            </a:r>
            <a:r>
              <a:rPr lang="it-IT" dirty="0"/>
              <a:t> </a:t>
            </a:r>
            <a:r>
              <a:rPr lang="it-IT" dirty="0" err="1"/>
              <a:t>is</a:t>
            </a:r>
            <a:r>
              <a:rPr lang="it-IT" dirty="0"/>
              <a:t> </a:t>
            </a:r>
            <a:r>
              <a:rPr lang="it-IT" dirty="0" err="1"/>
              <a:t>specified</a:t>
            </a:r>
            <a:r>
              <a:rPr lang="it-IT" dirty="0"/>
              <a:t> by </a:t>
            </a:r>
            <a:r>
              <a:rPr lang="it-IT" dirty="0" err="1"/>
              <a:t>two</a:t>
            </a:r>
            <a:r>
              <a:rPr lang="it-IT" dirty="0"/>
              <a:t> </a:t>
            </a:r>
            <a:r>
              <a:rPr lang="it-IT" dirty="0" err="1"/>
              <a:t>parameters</a:t>
            </a:r>
            <a:r>
              <a:rPr lang="it-IT" dirty="0"/>
              <a:t>:</a:t>
            </a:r>
          </a:p>
          <a:p>
            <a:pPr algn="just"/>
            <a:endParaRPr lang="en-GB" sz="700" dirty="0"/>
          </a:p>
          <a:p>
            <a:pPr marL="285750" indent="-285750" algn="just">
              <a:buFontTx/>
              <a:buChar char="-"/>
            </a:pPr>
            <a:r>
              <a:rPr lang="en-GB" dirty="0"/>
              <a:t>the outer tessellation level, i.e. in how many edges one is split in;</a:t>
            </a:r>
          </a:p>
          <a:p>
            <a:pPr marL="285750" indent="-285750" algn="just">
              <a:buFontTx/>
              <a:buChar char="-"/>
            </a:pPr>
            <a:endParaRPr lang="en-GB" sz="700" dirty="0"/>
          </a:p>
          <a:p>
            <a:pPr marL="285750" indent="-285750" algn="just">
              <a:buFontTx/>
              <a:buChar char="-"/>
            </a:pPr>
            <a:r>
              <a:rPr lang="en-GB" dirty="0"/>
              <a:t>the inner tessellation level, that determines the number of new vertices placed inside a triangle.</a:t>
            </a:r>
          </a:p>
          <a:p>
            <a:pPr marL="285750" indent="-285750" algn="just">
              <a:buFontTx/>
              <a:buChar char="-"/>
            </a:pPr>
            <a:endParaRPr lang="en-GB" sz="700" dirty="0"/>
          </a:p>
          <a:p>
            <a:pPr algn="just"/>
            <a:r>
              <a:rPr lang="en-GB" dirty="0"/>
              <a:t>Both</a:t>
            </a:r>
            <a:r>
              <a:rPr lang="it-IT" dirty="0"/>
              <a:t> are </a:t>
            </a:r>
            <a:r>
              <a:rPr lang="it-IT" dirty="0" err="1"/>
              <a:t>computed</a:t>
            </a:r>
            <a:r>
              <a:rPr lang="it-IT" dirty="0"/>
              <a:t> on the base of the </a:t>
            </a:r>
            <a:r>
              <a:rPr lang="it-IT" dirty="0" err="1"/>
              <a:t>triangles</a:t>
            </a:r>
            <a:r>
              <a:rPr lang="it-IT" dirty="0"/>
              <a:t> </a:t>
            </a:r>
            <a:r>
              <a:rPr lang="it-IT" dirty="0" err="1"/>
              <a:t>distance</a:t>
            </a:r>
            <a:r>
              <a:rPr lang="it-IT" dirty="0"/>
              <a:t> from the camera: the </a:t>
            </a:r>
            <a:r>
              <a:rPr lang="it-IT" dirty="0" err="1"/>
              <a:t>closer</a:t>
            </a:r>
            <a:r>
              <a:rPr lang="it-IT" dirty="0"/>
              <a:t> </a:t>
            </a:r>
            <a:r>
              <a:rPr lang="it-IT" dirty="0" err="1"/>
              <a:t>they</a:t>
            </a:r>
            <a:r>
              <a:rPr lang="it-IT" dirty="0"/>
              <a:t> are, the </a:t>
            </a:r>
            <a:r>
              <a:rPr lang="it-IT" dirty="0" err="1"/>
              <a:t>higher</a:t>
            </a:r>
            <a:r>
              <a:rPr lang="it-IT" dirty="0"/>
              <a:t> </a:t>
            </a:r>
            <a:r>
              <a:rPr lang="it-IT" dirty="0" err="1"/>
              <a:t>will</a:t>
            </a:r>
            <a:r>
              <a:rPr lang="it-IT" dirty="0"/>
              <a:t> be the </a:t>
            </a:r>
            <a:r>
              <a:rPr lang="it-IT" dirty="0" err="1"/>
              <a:t>tessellation</a:t>
            </a:r>
            <a:r>
              <a:rPr lang="it-IT" dirty="0"/>
              <a:t> </a:t>
            </a:r>
            <a:r>
              <a:rPr lang="it-IT" dirty="0" err="1"/>
              <a:t>level</a:t>
            </a:r>
            <a:r>
              <a:rPr lang="it-IT" dirty="0"/>
              <a:t>.</a:t>
            </a:r>
          </a:p>
          <a:p>
            <a:pPr algn="just"/>
            <a:endParaRPr lang="it-IT" dirty="0"/>
          </a:p>
          <a:p>
            <a:pPr algn="just"/>
            <a:endParaRPr lang="it-IT" dirty="0"/>
          </a:p>
          <a:p>
            <a:pPr algn="just"/>
            <a:endParaRPr lang="it-IT" sz="1400" dirty="0"/>
          </a:p>
          <a:p>
            <a:pPr algn="just"/>
            <a:r>
              <a:rPr lang="it-IT" sz="1400" dirty="0"/>
              <a:t>           </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13</a:t>
            </a:fld>
            <a:endParaRPr lang="it-IT" b="1" dirty="0">
              <a:solidFill>
                <a:schemeClr val="bg1"/>
              </a:solidFill>
              <a:latin typeface="Arial"/>
              <a:cs typeface="Arial"/>
            </a:endParaRPr>
          </a:p>
        </p:txBody>
      </p:sp>
      <p:sp>
        <p:nvSpPr>
          <p:cNvPr id="10" name="CasellaDiTesto 9"/>
          <p:cNvSpPr txBox="1"/>
          <p:nvPr/>
        </p:nvSpPr>
        <p:spPr>
          <a:xfrm>
            <a:off x="6761874" y="51433"/>
            <a:ext cx="1931939" cy="215444"/>
          </a:xfrm>
          <a:prstGeom prst="rect">
            <a:avLst/>
          </a:prstGeom>
          <a:noFill/>
        </p:spPr>
        <p:txBody>
          <a:bodyPr wrap="none" rtlCol="0">
            <a:spAutoFit/>
          </a:bodyPr>
          <a:lstStyle/>
          <a:p>
            <a:pPr algn="r"/>
            <a:r>
              <a:rPr lang="it-IT" sz="800" b="1" dirty="0" err="1">
                <a:solidFill>
                  <a:schemeClr val="bg1"/>
                </a:solidFill>
                <a:latin typeface="Arial"/>
                <a:cs typeface="Arial"/>
              </a:rPr>
              <a:t>Procedural</a:t>
            </a:r>
            <a:r>
              <a:rPr lang="it-IT" sz="800" b="1" dirty="0">
                <a:solidFill>
                  <a:schemeClr val="bg1"/>
                </a:solidFill>
                <a:latin typeface="Arial"/>
                <a:cs typeface="Arial"/>
              </a:rPr>
              <a:t> </a:t>
            </a:r>
            <a:r>
              <a:rPr lang="it-IT" sz="800" b="1" dirty="0" err="1">
                <a:solidFill>
                  <a:schemeClr val="bg1"/>
                </a:solidFill>
                <a:latin typeface="Arial"/>
                <a:cs typeface="Arial"/>
              </a:rPr>
              <a:t>terrain</a:t>
            </a:r>
            <a:r>
              <a:rPr lang="it-IT" sz="800" b="1" dirty="0">
                <a:solidFill>
                  <a:schemeClr val="bg1"/>
                </a:solidFill>
                <a:latin typeface="Arial"/>
                <a:cs typeface="Arial"/>
              </a:rPr>
              <a:t> with </a:t>
            </a:r>
            <a:r>
              <a:rPr lang="it-IT" sz="800" b="1" dirty="0" err="1">
                <a:solidFill>
                  <a:schemeClr val="bg1"/>
                </a:solidFill>
                <a:latin typeface="Arial"/>
                <a:cs typeface="Arial"/>
              </a:rPr>
              <a:t>Tessellation</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Firenze, 24/07/2019</a:t>
            </a:r>
          </a:p>
          <a:p>
            <a:endParaRPr lang="it-IT" dirty="0"/>
          </a:p>
        </p:txBody>
      </p:sp>
      <p:pic>
        <p:nvPicPr>
          <p:cNvPr id="6" name="Picture 5" descr="A picture containing indoor&#10;&#10;Description automatically generated">
            <a:extLst>
              <a:ext uri="{FF2B5EF4-FFF2-40B4-BE49-F238E27FC236}">
                <a16:creationId xmlns:a16="http://schemas.microsoft.com/office/drawing/2014/main" id="{C63EC262-FFF5-4420-A494-EEEAE1CE79CC}"/>
              </a:ext>
            </a:extLst>
          </p:cNvPr>
          <p:cNvPicPr>
            <a:picLocks noChangeAspect="1"/>
          </p:cNvPicPr>
          <p:nvPr/>
        </p:nvPicPr>
        <p:blipFill>
          <a:blip r:embed="rId4"/>
          <a:stretch>
            <a:fillRect/>
          </a:stretch>
        </p:blipFill>
        <p:spPr>
          <a:xfrm>
            <a:off x="648253" y="4747235"/>
            <a:ext cx="7611537" cy="828791"/>
          </a:xfrm>
          <a:prstGeom prst="rect">
            <a:avLst/>
          </a:prstGeom>
        </p:spPr>
      </p:pic>
    </p:spTree>
    <p:extLst>
      <p:ext uri="{BB962C8B-B14F-4D97-AF65-F5344CB8AC3E}">
        <p14:creationId xmlns:p14="http://schemas.microsoft.com/office/powerpoint/2010/main" val="817372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07"/>
            <a:ext cx="9180512" cy="6872633"/>
          </a:xfrm>
          <a:prstGeom prst="rect">
            <a:avLst/>
          </a:prstGeom>
        </p:spPr>
      </p:pic>
      <p:sp>
        <p:nvSpPr>
          <p:cNvPr id="7" name="CasellaDiTesto 6"/>
          <p:cNvSpPr txBox="1"/>
          <p:nvPr/>
        </p:nvSpPr>
        <p:spPr>
          <a:xfrm>
            <a:off x="648253" y="1305402"/>
            <a:ext cx="5974616" cy="584775"/>
          </a:xfrm>
          <a:prstGeom prst="rect">
            <a:avLst/>
          </a:prstGeom>
          <a:noFill/>
        </p:spPr>
        <p:txBody>
          <a:bodyPr wrap="square" rtlCol="0">
            <a:spAutoFit/>
          </a:bodyPr>
          <a:lstStyle/>
          <a:p>
            <a:r>
              <a:rPr lang="en-GB" sz="3200" b="1" dirty="0">
                <a:solidFill>
                  <a:schemeClr val="accent1">
                    <a:lumMod val="75000"/>
                  </a:schemeClr>
                </a:solidFill>
                <a:latin typeface="Arial"/>
                <a:cs typeface="Arial"/>
              </a:rPr>
              <a:t>Tessellation Control Shader </a:t>
            </a:r>
            <a:endParaRPr lang="it-IT" sz="3200" b="1" dirty="0">
              <a:solidFill>
                <a:schemeClr val="accent1">
                  <a:lumMod val="75000"/>
                </a:schemeClr>
              </a:solidFill>
              <a:latin typeface="Arial"/>
              <a:cs typeface="Arial"/>
            </a:endParaRPr>
          </a:p>
        </p:txBody>
      </p:sp>
      <p:sp>
        <p:nvSpPr>
          <p:cNvPr id="9" name="CasellaDiTesto 8"/>
          <p:cNvSpPr txBox="1"/>
          <p:nvPr/>
        </p:nvSpPr>
        <p:spPr>
          <a:xfrm>
            <a:off x="648253" y="2570176"/>
            <a:ext cx="7606747" cy="1077218"/>
          </a:xfrm>
          <a:prstGeom prst="rect">
            <a:avLst/>
          </a:prstGeom>
          <a:noFill/>
        </p:spPr>
        <p:txBody>
          <a:bodyPr wrap="square" rtlCol="0">
            <a:spAutoFit/>
          </a:bodyPr>
          <a:lstStyle/>
          <a:p>
            <a:pPr algn="just"/>
            <a:endParaRPr lang="it-IT" dirty="0"/>
          </a:p>
          <a:p>
            <a:pPr algn="just"/>
            <a:endParaRPr lang="it-IT" dirty="0"/>
          </a:p>
          <a:p>
            <a:pPr algn="just"/>
            <a:endParaRPr lang="it-IT" sz="1400" dirty="0"/>
          </a:p>
          <a:p>
            <a:pPr algn="just"/>
            <a:r>
              <a:rPr lang="it-IT" sz="1400" dirty="0"/>
              <a:t>           </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14</a:t>
            </a:fld>
            <a:endParaRPr lang="it-IT" b="1" dirty="0">
              <a:solidFill>
                <a:schemeClr val="bg1"/>
              </a:solidFill>
              <a:latin typeface="Arial"/>
              <a:cs typeface="Arial"/>
            </a:endParaRPr>
          </a:p>
        </p:txBody>
      </p:sp>
      <p:sp>
        <p:nvSpPr>
          <p:cNvPr id="10" name="CasellaDiTesto 9"/>
          <p:cNvSpPr txBox="1"/>
          <p:nvPr/>
        </p:nvSpPr>
        <p:spPr>
          <a:xfrm>
            <a:off x="6761874" y="51433"/>
            <a:ext cx="1931939" cy="215444"/>
          </a:xfrm>
          <a:prstGeom prst="rect">
            <a:avLst/>
          </a:prstGeom>
          <a:noFill/>
        </p:spPr>
        <p:txBody>
          <a:bodyPr wrap="none" rtlCol="0">
            <a:spAutoFit/>
          </a:bodyPr>
          <a:lstStyle/>
          <a:p>
            <a:pPr algn="r"/>
            <a:r>
              <a:rPr lang="it-IT" sz="800" b="1" dirty="0" err="1">
                <a:solidFill>
                  <a:schemeClr val="bg1"/>
                </a:solidFill>
                <a:latin typeface="Arial"/>
                <a:cs typeface="Arial"/>
              </a:rPr>
              <a:t>Procedural</a:t>
            </a:r>
            <a:r>
              <a:rPr lang="it-IT" sz="800" b="1" dirty="0">
                <a:solidFill>
                  <a:schemeClr val="bg1"/>
                </a:solidFill>
                <a:latin typeface="Arial"/>
                <a:cs typeface="Arial"/>
              </a:rPr>
              <a:t> </a:t>
            </a:r>
            <a:r>
              <a:rPr lang="it-IT" sz="800" b="1" dirty="0" err="1">
                <a:solidFill>
                  <a:schemeClr val="bg1"/>
                </a:solidFill>
                <a:latin typeface="Arial"/>
                <a:cs typeface="Arial"/>
              </a:rPr>
              <a:t>terrain</a:t>
            </a:r>
            <a:r>
              <a:rPr lang="it-IT" sz="800" b="1" dirty="0">
                <a:solidFill>
                  <a:schemeClr val="bg1"/>
                </a:solidFill>
                <a:latin typeface="Arial"/>
                <a:cs typeface="Arial"/>
              </a:rPr>
              <a:t> with </a:t>
            </a:r>
            <a:r>
              <a:rPr lang="it-IT" sz="800" b="1" dirty="0" err="1">
                <a:solidFill>
                  <a:schemeClr val="bg1"/>
                </a:solidFill>
                <a:latin typeface="Arial"/>
                <a:cs typeface="Arial"/>
              </a:rPr>
              <a:t>Tessellation</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Firenze, 24/07/2019</a:t>
            </a:r>
          </a:p>
          <a:p>
            <a:endParaRPr lang="it-IT" dirty="0"/>
          </a:p>
        </p:txBody>
      </p:sp>
      <p:pic>
        <p:nvPicPr>
          <p:cNvPr id="13" name="Picture 12">
            <a:extLst>
              <a:ext uri="{FF2B5EF4-FFF2-40B4-BE49-F238E27FC236}">
                <a16:creationId xmlns:a16="http://schemas.microsoft.com/office/drawing/2014/main" id="{D3716D2F-49BD-4ABE-8E31-4B8386246B8A}"/>
              </a:ext>
            </a:extLst>
          </p:cNvPr>
          <p:cNvPicPr>
            <a:picLocks noChangeAspect="1"/>
          </p:cNvPicPr>
          <p:nvPr/>
        </p:nvPicPr>
        <p:blipFill>
          <a:blip r:embed="rId4"/>
          <a:stretch>
            <a:fillRect/>
          </a:stretch>
        </p:blipFill>
        <p:spPr>
          <a:xfrm>
            <a:off x="1006977" y="2446739"/>
            <a:ext cx="5983498" cy="3756746"/>
          </a:xfrm>
          <a:prstGeom prst="rect">
            <a:avLst/>
          </a:prstGeom>
        </p:spPr>
      </p:pic>
    </p:spTree>
    <p:extLst>
      <p:ext uri="{BB962C8B-B14F-4D97-AF65-F5344CB8AC3E}">
        <p14:creationId xmlns:p14="http://schemas.microsoft.com/office/powerpoint/2010/main" val="2990509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2677" y="-7168"/>
            <a:ext cx="9180512" cy="6872633"/>
          </a:xfrm>
          <a:prstGeom prst="rect">
            <a:avLst/>
          </a:prstGeom>
        </p:spPr>
      </p:pic>
      <p:sp>
        <p:nvSpPr>
          <p:cNvPr id="7" name="CasellaDiTesto 6"/>
          <p:cNvSpPr txBox="1"/>
          <p:nvPr/>
        </p:nvSpPr>
        <p:spPr>
          <a:xfrm>
            <a:off x="648253" y="1305402"/>
            <a:ext cx="4663050" cy="584775"/>
          </a:xfrm>
          <a:prstGeom prst="rect">
            <a:avLst/>
          </a:prstGeom>
          <a:noFill/>
        </p:spPr>
        <p:txBody>
          <a:bodyPr wrap="square" rtlCol="0">
            <a:spAutoFit/>
          </a:bodyPr>
          <a:lstStyle/>
          <a:p>
            <a:r>
              <a:rPr lang="it-IT" sz="3200" b="1" dirty="0" err="1">
                <a:solidFill>
                  <a:schemeClr val="accent1">
                    <a:lumMod val="75000"/>
                  </a:schemeClr>
                </a:solidFill>
                <a:latin typeface="Arial"/>
                <a:cs typeface="Arial"/>
              </a:rPr>
              <a:t>Tessellator</a:t>
            </a:r>
            <a:endParaRPr lang="it-IT" sz="3200" b="1" dirty="0">
              <a:solidFill>
                <a:schemeClr val="accent1">
                  <a:lumMod val="75000"/>
                </a:schemeClr>
              </a:solidFill>
              <a:latin typeface="Arial"/>
              <a:cs typeface="Arial"/>
            </a:endParaRPr>
          </a:p>
        </p:txBody>
      </p:sp>
      <p:sp>
        <p:nvSpPr>
          <p:cNvPr id="9" name="CasellaDiTesto 8"/>
          <p:cNvSpPr txBox="1"/>
          <p:nvPr/>
        </p:nvSpPr>
        <p:spPr>
          <a:xfrm>
            <a:off x="648253" y="2461888"/>
            <a:ext cx="7819027" cy="1323439"/>
          </a:xfrm>
          <a:prstGeom prst="rect">
            <a:avLst/>
          </a:prstGeom>
          <a:noFill/>
        </p:spPr>
        <p:txBody>
          <a:bodyPr wrap="square" rtlCol="0">
            <a:spAutoFit/>
          </a:bodyPr>
          <a:lstStyle/>
          <a:p>
            <a:pPr algn="just" fontAlgn="base"/>
            <a:r>
              <a:rPr lang="en-GB" sz="1650" dirty="0"/>
              <a:t>On the base of the inner and outer tessellation levels provided by the TCS, the </a:t>
            </a:r>
            <a:r>
              <a:rPr lang="en-GB" sz="1650" dirty="0" err="1"/>
              <a:t>Tessellator</a:t>
            </a:r>
            <a:r>
              <a:rPr lang="en-GB" sz="1650" dirty="0"/>
              <a:t> generates “abstract patches”, so called because the actual vertex data, such as position and colour, is to be generated by the TES. The new vertex here computed are expressed in barycentric coordinate with respect to the patch they are contained in. </a:t>
            </a:r>
            <a:endParaRPr lang="it-IT" sz="1650" dirty="0"/>
          </a:p>
          <a:p>
            <a:pPr algn="just"/>
            <a:r>
              <a:rPr lang="it-IT" sz="1400" dirty="0"/>
              <a:t>           </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15</a:t>
            </a:fld>
            <a:endParaRPr lang="it-IT" b="1" dirty="0">
              <a:solidFill>
                <a:schemeClr val="bg1"/>
              </a:solidFill>
              <a:latin typeface="Arial"/>
              <a:cs typeface="Arial"/>
            </a:endParaRPr>
          </a:p>
        </p:txBody>
      </p:sp>
      <p:sp>
        <p:nvSpPr>
          <p:cNvPr id="10" name="CasellaDiTesto 9"/>
          <p:cNvSpPr txBox="1"/>
          <p:nvPr/>
        </p:nvSpPr>
        <p:spPr>
          <a:xfrm>
            <a:off x="6761874" y="51433"/>
            <a:ext cx="1931939" cy="215444"/>
          </a:xfrm>
          <a:prstGeom prst="rect">
            <a:avLst/>
          </a:prstGeom>
          <a:noFill/>
        </p:spPr>
        <p:txBody>
          <a:bodyPr wrap="none" rtlCol="0">
            <a:spAutoFit/>
          </a:bodyPr>
          <a:lstStyle/>
          <a:p>
            <a:pPr algn="r"/>
            <a:r>
              <a:rPr lang="it-IT" sz="800" b="1" dirty="0" err="1">
                <a:solidFill>
                  <a:schemeClr val="bg1"/>
                </a:solidFill>
                <a:latin typeface="Arial"/>
                <a:cs typeface="Arial"/>
              </a:rPr>
              <a:t>Procedural</a:t>
            </a:r>
            <a:r>
              <a:rPr lang="it-IT" sz="800" b="1" dirty="0">
                <a:solidFill>
                  <a:schemeClr val="bg1"/>
                </a:solidFill>
                <a:latin typeface="Arial"/>
                <a:cs typeface="Arial"/>
              </a:rPr>
              <a:t> </a:t>
            </a:r>
            <a:r>
              <a:rPr lang="it-IT" sz="800" b="1" dirty="0" err="1">
                <a:solidFill>
                  <a:schemeClr val="bg1"/>
                </a:solidFill>
                <a:latin typeface="Arial"/>
                <a:cs typeface="Arial"/>
              </a:rPr>
              <a:t>terrain</a:t>
            </a:r>
            <a:r>
              <a:rPr lang="it-IT" sz="800" b="1" dirty="0">
                <a:solidFill>
                  <a:schemeClr val="bg1"/>
                </a:solidFill>
                <a:latin typeface="Arial"/>
                <a:cs typeface="Arial"/>
              </a:rPr>
              <a:t> with </a:t>
            </a:r>
            <a:r>
              <a:rPr lang="it-IT" sz="800" b="1" dirty="0" err="1">
                <a:solidFill>
                  <a:schemeClr val="bg1"/>
                </a:solidFill>
                <a:latin typeface="Arial"/>
                <a:cs typeface="Arial"/>
              </a:rPr>
              <a:t>Tessellation</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Firenze, 24/07/2019</a:t>
            </a:r>
          </a:p>
          <a:p>
            <a:endParaRPr lang="it-IT" dirty="0"/>
          </a:p>
        </p:txBody>
      </p:sp>
      <p:pic>
        <p:nvPicPr>
          <p:cNvPr id="13" name="Picture 12" descr="A close up of a watch&#10;&#10;Description automatically generated">
            <a:extLst>
              <a:ext uri="{FF2B5EF4-FFF2-40B4-BE49-F238E27FC236}">
                <a16:creationId xmlns:a16="http://schemas.microsoft.com/office/drawing/2014/main" id="{5164E076-498C-44D1-93C6-4EED722CABC2}"/>
              </a:ext>
            </a:extLst>
          </p:cNvPr>
          <p:cNvPicPr>
            <a:picLocks noChangeAspect="1"/>
          </p:cNvPicPr>
          <p:nvPr/>
        </p:nvPicPr>
        <p:blipFill>
          <a:blip r:embed="rId4"/>
          <a:stretch>
            <a:fillRect/>
          </a:stretch>
        </p:blipFill>
        <p:spPr>
          <a:xfrm>
            <a:off x="2190530" y="3881911"/>
            <a:ext cx="4734471" cy="2435694"/>
          </a:xfrm>
          <a:prstGeom prst="rect">
            <a:avLst/>
          </a:prstGeom>
        </p:spPr>
      </p:pic>
    </p:spTree>
    <p:extLst>
      <p:ext uri="{BB962C8B-B14F-4D97-AF65-F5344CB8AC3E}">
        <p14:creationId xmlns:p14="http://schemas.microsoft.com/office/powerpoint/2010/main" val="1793727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07"/>
            <a:ext cx="9180512" cy="6872633"/>
          </a:xfrm>
          <a:prstGeom prst="rect">
            <a:avLst/>
          </a:prstGeom>
        </p:spPr>
      </p:pic>
      <p:sp>
        <p:nvSpPr>
          <p:cNvPr id="7" name="CasellaDiTesto 6"/>
          <p:cNvSpPr txBox="1"/>
          <p:nvPr/>
        </p:nvSpPr>
        <p:spPr>
          <a:xfrm>
            <a:off x="648252" y="1305402"/>
            <a:ext cx="7215587" cy="584775"/>
          </a:xfrm>
          <a:prstGeom prst="rect">
            <a:avLst/>
          </a:prstGeom>
          <a:noFill/>
        </p:spPr>
        <p:txBody>
          <a:bodyPr wrap="square" rtlCol="0">
            <a:spAutoFit/>
          </a:bodyPr>
          <a:lstStyle/>
          <a:p>
            <a:r>
              <a:rPr lang="it-IT" sz="3200" b="1" dirty="0" err="1">
                <a:solidFill>
                  <a:schemeClr val="accent1">
                    <a:lumMod val="75000"/>
                  </a:schemeClr>
                </a:solidFill>
                <a:latin typeface="Arial"/>
                <a:cs typeface="Arial"/>
              </a:rPr>
              <a:t>Tessellation</a:t>
            </a:r>
            <a:r>
              <a:rPr lang="it-IT" sz="3200" b="1" dirty="0">
                <a:solidFill>
                  <a:schemeClr val="accent1">
                    <a:lumMod val="75000"/>
                  </a:schemeClr>
                </a:solidFill>
                <a:latin typeface="Arial"/>
                <a:cs typeface="Arial"/>
              </a:rPr>
              <a:t> Evaluation Shader</a:t>
            </a:r>
          </a:p>
        </p:txBody>
      </p:sp>
      <p:sp>
        <p:nvSpPr>
          <p:cNvPr id="9" name="CasellaDiTesto 8"/>
          <p:cNvSpPr txBox="1"/>
          <p:nvPr/>
        </p:nvSpPr>
        <p:spPr>
          <a:xfrm>
            <a:off x="648253" y="2485952"/>
            <a:ext cx="7819027" cy="1969770"/>
          </a:xfrm>
          <a:prstGeom prst="rect">
            <a:avLst/>
          </a:prstGeom>
          <a:noFill/>
        </p:spPr>
        <p:txBody>
          <a:bodyPr wrap="square" rtlCol="0">
            <a:spAutoFit/>
          </a:bodyPr>
          <a:lstStyle/>
          <a:p>
            <a:pPr algn="just"/>
            <a:r>
              <a:rPr lang="en-GB" dirty="0"/>
              <a:t>The Tessellation Evaluation Shader (TES) is invoked for each tessellation coordinate generated in the previous stage, for which it determines the attributes.</a:t>
            </a:r>
          </a:p>
          <a:p>
            <a:pPr algn="just"/>
            <a:r>
              <a:rPr lang="en-GB" dirty="0"/>
              <a:t>Particularly, it first computes the actual position respect the World Coordinate Frame on the base of the barycentric coordinate, then the height is determined as described in the FBM section:</a:t>
            </a:r>
          </a:p>
          <a:p>
            <a:r>
              <a:rPr lang="en-GB" dirty="0"/>
              <a:t> </a:t>
            </a:r>
            <a:endParaRPr lang="it-IT" sz="1400" dirty="0"/>
          </a:p>
          <a:p>
            <a:pPr algn="just"/>
            <a:r>
              <a:rPr lang="it-IT" sz="1400" dirty="0"/>
              <a:t>           </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16</a:t>
            </a:fld>
            <a:endParaRPr lang="it-IT" b="1" dirty="0">
              <a:solidFill>
                <a:schemeClr val="bg1"/>
              </a:solidFill>
              <a:latin typeface="Arial"/>
              <a:cs typeface="Arial"/>
            </a:endParaRPr>
          </a:p>
        </p:txBody>
      </p:sp>
      <p:sp>
        <p:nvSpPr>
          <p:cNvPr id="10" name="CasellaDiTesto 9"/>
          <p:cNvSpPr txBox="1"/>
          <p:nvPr/>
        </p:nvSpPr>
        <p:spPr>
          <a:xfrm>
            <a:off x="6761874" y="51433"/>
            <a:ext cx="1931939" cy="215444"/>
          </a:xfrm>
          <a:prstGeom prst="rect">
            <a:avLst/>
          </a:prstGeom>
          <a:noFill/>
        </p:spPr>
        <p:txBody>
          <a:bodyPr wrap="none" rtlCol="0">
            <a:spAutoFit/>
          </a:bodyPr>
          <a:lstStyle/>
          <a:p>
            <a:pPr algn="r"/>
            <a:r>
              <a:rPr lang="it-IT" sz="800" b="1" dirty="0" err="1">
                <a:solidFill>
                  <a:schemeClr val="bg1"/>
                </a:solidFill>
                <a:latin typeface="Arial"/>
                <a:cs typeface="Arial"/>
              </a:rPr>
              <a:t>Procedural</a:t>
            </a:r>
            <a:r>
              <a:rPr lang="it-IT" sz="800" b="1" dirty="0">
                <a:solidFill>
                  <a:schemeClr val="bg1"/>
                </a:solidFill>
                <a:latin typeface="Arial"/>
                <a:cs typeface="Arial"/>
              </a:rPr>
              <a:t> </a:t>
            </a:r>
            <a:r>
              <a:rPr lang="it-IT" sz="800" b="1" dirty="0" err="1">
                <a:solidFill>
                  <a:schemeClr val="bg1"/>
                </a:solidFill>
                <a:latin typeface="Arial"/>
                <a:cs typeface="Arial"/>
              </a:rPr>
              <a:t>terrain</a:t>
            </a:r>
            <a:r>
              <a:rPr lang="it-IT" sz="800" b="1" dirty="0">
                <a:solidFill>
                  <a:schemeClr val="bg1"/>
                </a:solidFill>
                <a:latin typeface="Arial"/>
                <a:cs typeface="Arial"/>
              </a:rPr>
              <a:t> with </a:t>
            </a:r>
            <a:r>
              <a:rPr lang="it-IT" sz="800" b="1" dirty="0" err="1">
                <a:solidFill>
                  <a:schemeClr val="bg1"/>
                </a:solidFill>
                <a:latin typeface="Arial"/>
                <a:cs typeface="Arial"/>
              </a:rPr>
              <a:t>Tessellation</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Firenze, 24/07/2019</a:t>
            </a:r>
          </a:p>
          <a:p>
            <a:endParaRPr lang="it-IT" dirty="0"/>
          </a:p>
        </p:txBody>
      </p:sp>
      <p:pic>
        <p:nvPicPr>
          <p:cNvPr id="4" name="Picture 3" descr="A screen shot of a social media post&#10;&#10;Description automatically generated">
            <a:extLst>
              <a:ext uri="{FF2B5EF4-FFF2-40B4-BE49-F238E27FC236}">
                <a16:creationId xmlns:a16="http://schemas.microsoft.com/office/drawing/2014/main" id="{93935E51-4868-42EA-801F-6F74FE9239EA}"/>
              </a:ext>
            </a:extLst>
          </p:cNvPr>
          <p:cNvPicPr>
            <a:picLocks noChangeAspect="1"/>
          </p:cNvPicPr>
          <p:nvPr/>
        </p:nvPicPr>
        <p:blipFill>
          <a:blip r:embed="rId4"/>
          <a:stretch>
            <a:fillRect/>
          </a:stretch>
        </p:blipFill>
        <p:spPr>
          <a:xfrm>
            <a:off x="648253" y="4175249"/>
            <a:ext cx="5189763" cy="1871718"/>
          </a:xfrm>
          <a:prstGeom prst="rect">
            <a:avLst/>
          </a:prstGeom>
        </p:spPr>
      </p:pic>
    </p:spTree>
    <p:extLst>
      <p:ext uri="{BB962C8B-B14F-4D97-AF65-F5344CB8AC3E}">
        <p14:creationId xmlns:p14="http://schemas.microsoft.com/office/powerpoint/2010/main" val="602394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07"/>
            <a:ext cx="9180512" cy="6872633"/>
          </a:xfrm>
          <a:prstGeom prst="rect">
            <a:avLst/>
          </a:prstGeom>
        </p:spPr>
      </p:pic>
      <p:sp>
        <p:nvSpPr>
          <p:cNvPr id="9" name="CasellaDiTesto 8"/>
          <p:cNvSpPr txBox="1"/>
          <p:nvPr/>
        </p:nvSpPr>
        <p:spPr>
          <a:xfrm>
            <a:off x="1829886" y="2788446"/>
            <a:ext cx="6391865" cy="523220"/>
          </a:xfrm>
          <a:prstGeom prst="rect">
            <a:avLst/>
          </a:prstGeom>
          <a:noFill/>
        </p:spPr>
        <p:txBody>
          <a:bodyPr wrap="square" rtlCol="0">
            <a:spAutoFit/>
          </a:bodyPr>
          <a:lstStyle/>
          <a:p>
            <a:pPr algn="just"/>
            <a:r>
              <a:rPr lang="it-IT" sz="1400" dirty="0"/>
              <a:t>           </a:t>
            </a:r>
          </a:p>
          <a:p>
            <a:pPr algn="just"/>
            <a:r>
              <a:rPr lang="it-IT" sz="1400" dirty="0"/>
              <a:t>           </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17</a:t>
            </a:fld>
            <a:endParaRPr lang="it-IT" b="1" dirty="0">
              <a:solidFill>
                <a:schemeClr val="bg1"/>
              </a:solidFill>
              <a:latin typeface="Arial"/>
              <a:cs typeface="Arial"/>
            </a:endParaRPr>
          </a:p>
        </p:txBody>
      </p:sp>
      <p:sp>
        <p:nvSpPr>
          <p:cNvPr id="10" name="CasellaDiTesto 9"/>
          <p:cNvSpPr txBox="1"/>
          <p:nvPr/>
        </p:nvSpPr>
        <p:spPr>
          <a:xfrm>
            <a:off x="6761874" y="51433"/>
            <a:ext cx="1931939" cy="215444"/>
          </a:xfrm>
          <a:prstGeom prst="rect">
            <a:avLst/>
          </a:prstGeom>
          <a:noFill/>
        </p:spPr>
        <p:txBody>
          <a:bodyPr wrap="none" rtlCol="0">
            <a:spAutoFit/>
          </a:bodyPr>
          <a:lstStyle/>
          <a:p>
            <a:pPr algn="r"/>
            <a:r>
              <a:rPr lang="it-IT" sz="800" b="1" dirty="0" err="1">
                <a:solidFill>
                  <a:schemeClr val="bg1"/>
                </a:solidFill>
                <a:latin typeface="Arial"/>
                <a:cs typeface="Arial"/>
              </a:rPr>
              <a:t>Procedural</a:t>
            </a:r>
            <a:r>
              <a:rPr lang="it-IT" sz="800" b="1" dirty="0">
                <a:solidFill>
                  <a:schemeClr val="bg1"/>
                </a:solidFill>
                <a:latin typeface="Arial"/>
                <a:cs typeface="Arial"/>
              </a:rPr>
              <a:t> </a:t>
            </a:r>
            <a:r>
              <a:rPr lang="it-IT" sz="800" b="1" dirty="0" err="1">
                <a:solidFill>
                  <a:schemeClr val="bg1"/>
                </a:solidFill>
                <a:latin typeface="Arial"/>
                <a:cs typeface="Arial"/>
              </a:rPr>
              <a:t>terrain</a:t>
            </a:r>
            <a:r>
              <a:rPr lang="it-IT" sz="800" b="1" dirty="0">
                <a:solidFill>
                  <a:schemeClr val="bg1"/>
                </a:solidFill>
                <a:latin typeface="Arial"/>
                <a:cs typeface="Arial"/>
              </a:rPr>
              <a:t> with </a:t>
            </a:r>
            <a:r>
              <a:rPr lang="it-IT" sz="800" b="1" dirty="0" err="1">
                <a:solidFill>
                  <a:schemeClr val="bg1"/>
                </a:solidFill>
                <a:latin typeface="Arial"/>
                <a:cs typeface="Arial"/>
              </a:rPr>
              <a:t>Tessellation</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Firenze, 24/07/2019</a:t>
            </a:r>
          </a:p>
          <a:p>
            <a:endParaRPr lang="it-IT" dirty="0"/>
          </a:p>
        </p:txBody>
      </p:sp>
      <p:pic>
        <p:nvPicPr>
          <p:cNvPr id="4" name="Picture 3" descr="A view of a mountain&#10;&#10;Description automatically generated">
            <a:extLst>
              <a:ext uri="{FF2B5EF4-FFF2-40B4-BE49-F238E27FC236}">
                <a16:creationId xmlns:a16="http://schemas.microsoft.com/office/drawing/2014/main" id="{3F3FDCD3-8C9E-4637-9FC5-D53CDB9904E0}"/>
              </a:ext>
            </a:extLst>
          </p:cNvPr>
          <p:cNvPicPr>
            <a:picLocks noChangeAspect="1"/>
          </p:cNvPicPr>
          <p:nvPr/>
        </p:nvPicPr>
        <p:blipFill>
          <a:blip r:embed="rId4"/>
          <a:stretch>
            <a:fillRect/>
          </a:stretch>
        </p:blipFill>
        <p:spPr>
          <a:xfrm>
            <a:off x="651903" y="1693289"/>
            <a:ext cx="7883860" cy="3584693"/>
          </a:xfrm>
          <a:prstGeom prst="rect">
            <a:avLst/>
          </a:prstGeom>
        </p:spPr>
      </p:pic>
    </p:spTree>
    <p:extLst>
      <p:ext uri="{BB962C8B-B14F-4D97-AF65-F5344CB8AC3E}">
        <p14:creationId xmlns:p14="http://schemas.microsoft.com/office/powerpoint/2010/main" val="2507007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07"/>
            <a:ext cx="9180512" cy="6872633"/>
          </a:xfrm>
          <a:prstGeom prst="rect">
            <a:avLst/>
          </a:prstGeom>
        </p:spPr>
      </p:pic>
      <p:sp>
        <p:nvSpPr>
          <p:cNvPr id="9" name="CasellaDiTesto 8"/>
          <p:cNvSpPr txBox="1"/>
          <p:nvPr/>
        </p:nvSpPr>
        <p:spPr>
          <a:xfrm>
            <a:off x="1829886" y="2788446"/>
            <a:ext cx="6391865" cy="523220"/>
          </a:xfrm>
          <a:prstGeom prst="rect">
            <a:avLst/>
          </a:prstGeom>
          <a:noFill/>
        </p:spPr>
        <p:txBody>
          <a:bodyPr wrap="square" rtlCol="0">
            <a:spAutoFit/>
          </a:bodyPr>
          <a:lstStyle/>
          <a:p>
            <a:pPr algn="just"/>
            <a:r>
              <a:rPr lang="it-IT" sz="1400" dirty="0"/>
              <a:t>           </a:t>
            </a:r>
          </a:p>
          <a:p>
            <a:pPr algn="just"/>
            <a:r>
              <a:rPr lang="it-IT" sz="1400" dirty="0"/>
              <a:t>           </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18</a:t>
            </a:fld>
            <a:endParaRPr lang="it-IT" b="1" dirty="0">
              <a:solidFill>
                <a:schemeClr val="bg1"/>
              </a:solidFill>
              <a:latin typeface="Arial"/>
              <a:cs typeface="Arial"/>
            </a:endParaRPr>
          </a:p>
        </p:txBody>
      </p:sp>
      <p:sp>
        <p:nvSpPr>
          <p:cNvPr id="10" name="CasellaDiTesto 9"/>
          <p:cNvSpPr txBox="1"/>
          <p:nvPr/>
        </p:nvSpPr>
        <p:spPr>
          <a:xfrm>
            <a:off x="6761874" y="51433"/>
            <a:ext cx="1931939" cy="215444"/>
          </a:xfrm>
          <a:prstGeom prst="rect">
            <a:avLst/>
          </a:prstGeom>
          <a:noFill/>
        </p:spPr>
        <p:txBody>
          <a:bodyPr wrap="none" rtlCol="0">
            <a:spAutoFit/>
          </a:bodyPr>
          <a:lstStyle/>
          <a:p>
            <a:pPr algn="r"/>
            <a:r>
              <a:rPr lang="it-IT" sz="800" b="1" dirty="0" err="1">
                <a:solidFill>
                  <a:schemeClr val="bg1"/>
                </a:solidFill>
                <a:latin typeface="Arial"/>
                <a:cs typeface="Arial"/>
              </a:rPr>
              <a:t>Procedural</a:t>
            </a:r>
            <a:r>
              <a:rPr lang="it-IT" sz="800" b="1" dirty="0">
                <a:solidFill>
                  <a:schemeClr val="bg1"/>
                </a:solidFill>
                <a:latin typeface="Arial"/>
                <a:cs typeface="Arial"/>
              </a:rPr>
              <a:t> </a:t>
            </a:r>
            <a:r>
              <a:rPr lang="it-IT" sz="800" b="1" dirty="0" err="1">
                <a:solidFill>
                  <a:schemeClr val="bg1"/>
                </a:solidFill>
                <a:latin typeface="Arial"/>
                <a:cs typeface="Arial"/>
              </a:rPr>
              <a:t>terrain</a:t>
            </a:r>
            <a:r>
              <a:rPr lang="it-IT" sz="800" b="1" dirty="0">
                <a:solidFill>
                  <a:schemeClr val="bg1"/>
                </a:solidFill>
                <a:latin typeface="Arial"/>
                <a:cs typeface="Arial"/>
              </a:rPr>
              <a:t> with </a:t>
            </a:r>
            <a:r>
              <a:rPr lang="it-IT" sz="800" b="1" dirty="0" err="1">
                <a:solidFill>
                  <a:schemeClr val="bg1"/>
                </a:solidFill>
                <a:latin typeface="Arial"/>
                <a:cs typeface="Arial"/>
              </a:rPr>
              <a:t>Tessellation</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Firenze, 24/07/2019</a:t>
            </a:r>
          </a:p>
          <a:p>
            <a:endParaRPr lang="it-IT" dirty="0"/>
          </a:p>
        </p:txBody>
      </p:sp>
      <p:pic>
        <p:nvPicPr>
          <p:cNvPr id="4" name="Picture 3" descr="A close up of a coral&#10;&#10;Description automatically generated">
            <a:extLst>
              <a:ext uri="{FF2B5EF4-FFF2-40B4-BE49-F238E27FC236}">
                <a16:creationId xmlns:a16="http://schemas.microsoft.com/office/drawing/2014/main" id="{BB1AE759-43C3-4364-8E46-CCADD09E5E13}"/>
              </a:ext>
            </a:extLst>
          </p:cNvPr>
          <p:cNvPicPr>
            <a:picLocks noChangeAspect="1"/>
          </p:cNvPicPr>
          <p:nvPr/>
        </p:nvPicPr>
        <p:blipFill>
          <a:blip r:embed="rId4"/>
          <a:stretch>
            <a:fillRect/>
          </a:stretch>
        </p:blipFill>
        <p:spPr>
          <a:xfrm>
            <a:off x="648253" y="1648458"/>
            <a:ext cx="7946621" cy="3598248"/>
          </a:xfrm>
          <a:prstGeom prst="rect">
            <a:avLst/>
          </a:prstGeom>
        </p:spPr>
      </p:pic>
    </p:spTree>
    <p:extLst>
      <p:ext uri="{BB962C8B-B14F-4D97-AF65-F5344CB8AC3E}">
        <p14:creationId xmlns:p14="http://schemas.microsoft.com/office/powerpoint/2010/main" val="2055576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07"/>
            <a:ext cx="9180512" cy="6872633"/>
          </a:xfrm>
          <a:prstGeom prst="rect">
            <a:avLst/>
          </a:prstGeom>
        </p:spPr>
      </p:pic>
      <p:sp>
        <p:nvSpPr>
          <p:cNvPr id="7" name="CasellaDiTesto 6"/>
          <p:cNvSpPr txBox="1"/>
          <p:nvPr/>
        </p:nvSpPr>
        <p:spPr>
          <a:xfrm>
            <a:off x="648253" y="1305402"/>
            <a:ext cx="4663050" cy="584775"/>
          </a:xfrm>
          <a:prstGeom prst="rect">
            <a:avLst/>
          </a:prstGeom>
          <a:noFill/>
        </p:spPr>
        <p:txBody>
          <a:bodyPr wrap="square" rtlCol="0">
            <a:spAutoFit/>
          </a:bodyPr>
          <a:lstStyle/>
          <a:p>
            <a:r>
              <a:rPr lang="it-IT" sz="3200" b="1" dirty="0" err="1">
                <a:solidFill>
                  <a:schemeClr val="accent1">
                    <a:lumMod val="75000"/>
                  </a:schemeClr>
                </a:solidFill>
                <a:latin typeface="Arial"/>
                <a:cs typeface="Arial"/>
              </a:rPr>
              <a:t>Introduction</a:t>
            </a:r>
            <a:endParaRPr lang="it-IT" sz="3200" b="1" dirty="0">
              <a:solidFill>
                <a:schemeClr val="accent1">
                  <a:lumMod val="75000"/>
                </a:schemeClr>
              </a:solidFill>
              <a:latin typeface="Arial"/>
              <a:cs typeface="Arial"/>
            </a:endParaRPr>
          </a:p>
        </p:txBody>
      </p:sp>
      <p:sp>
        <p:nvSpPr>
          <p:cNvPr id="9" name="CasellaDiTesto 8"/>
          <p:cNvSpPr txBox="1"/>
          <p:nvPr/>
        </p:nvSpPr>
        <p:spPr>
          <a:xfrm>
            <a:off x="648253" y="2570176"/>
            <a:ext cx="7819027" cy="3016210"/>
          </a:xfrm>
          <a:prstGeom prst="rect">
            <a:avLst/>
          </a:prstGeom>
          <a:noFill/>
        </p:spPr>
        <p:txBody>
          <a:bodyPr wrap="square" rtlCol="0">
            <a:spAutoFit/>
          </a:bodyPr>
          <a:lstStyle/>
          <a:p>
            <a:pPr algn="just"/>
            <a:r>
              <a:rPr lang="en-GB" dirty="0"/>
              <a:t>The procedural terrain task consists in synthesizing a pseudo-random realistic 3D texture that can potentially extent infinitely in real time as the camera moves, while tessellation is a technique that thickens a mesh of triangles by enabling the generation of new vertexes dynamically.</a:t>
            </a:r>
          </a:p>
          <a:p>
            <a:pPr algn="just"/>
            <a:endParaRPr lang="en-GB" dirty="0"/>
          </a:p>
          <a:p>
            <a:pPr algn="just"/>
            <a:r>
              <a:rPr lang="en-GB" dirty="0"/>
              <a:t>Tessellation is well suited for procedural terrain: since an highly detailed model requires more triangles and processing, when rendering at long distance it’s reasonable to use fewer details and reserve more resources to process the objects closer to the camera, whose small details are noticeable.</a:t>
            </a:r>
          </a:p>
          <a:p>
            <a:pPr algn="just"/>
            <a:r>
              <a:rPr lang="it-IT" sz="1400" dirty="0"/>
              <a:t>           </a:t>
            </a:r>
          </a:p>
          <a:p>
            <a:pPr algn="just"/>
            <a:r>
              <a:rPr lang="it-IT" sz="1400" dirty="0"/>
              <a:t>           </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2</a:t>
            </a:fld>
            <a:endParaRPr lang="it-IT" b="1" dirty="0">
              <a:solidFill>
                <a:schemeClr val="bg1"/>
              </a:solidFill>
              <a:latin typeface="Arial"/>
              <a:cs typeface="Arial"/>
            </a:endParaRPr>
          </a:p>
        </p:txBody>
      </p:sp>
      <p:sp>
        <p:nvSpPr>
          <p:cNvPr id="10" name="CasellaDiTesto 9"/>
          <p:cNvSpPr txBox="1"/>
          <p:nvPr/>
        </p:nvSpPr>
        <p:spPr>
          <a:xfrm>
            <a:off x="6761874" y="51433"/>
            <a:ext cx="1931939" cy="215444"/>
          </a:xfrm>
          <a:prstGeom prst="rect">
            <a:avLst/>
          </a:prstGeom>
          <a:noFill/>
        </p:spPr>
        <p:txBody>
          <a:bodyPr wrap="none" rtlCol="0">
            <a:spAutoFit/>
          </a:bodyPr>
          <a:lstStyle/>
          <a:p>
            <a:pPr algn="r"/>
            <a:r>
              <a:rPr lang="it-IT" sz="800" b="1" dirty="0" err="1">
                <a:solidFill>
                  <a:schemeClr val="bg1"/>
                </a:solidFill>
                <a:latin typeface="Arial"/>
                <a:cs typeface="Arial"/>
              </a:rPr>
              <a:t>Procedural</a:t>
            </a:r>
            <a:r>
              <a:rPr lang="it-IT" sz="800" b="1" dirty="0">
                <a:solidFill>
                  <a:schemeClr val="bg1"/>
                </a:solidFill>
                <a:latin typeface="Arial"/>
                <a:cs typeface="Arial"/>
              </a:rPr>
              <a:t> </a:t>
            </a:r>
            <a:r>
              <a:rPr lang="it-IT" sz="800" b="1" dirty="0" err="1">
                <a:solidFill>
                  <a:schemeClr val="bg1"/>
                </a:solidFill>
                <a:latin typeface="Arial"/>
                <a:cs typeface="Arial"/>
              </a:rPr>
              <a:t>terrain</a:t>
            </a:r>
            <a:r>
              <a:rPr lang="it-IT" sz="800" b="1" dirty="0">
                <a:solidFill>
                  <a:schemeClr val="bg1"/>
                </a:solidFill>
                <a:latin typeface="Arial"/>
                <a:cs typeface="Arial"/>
              </a:rPr>
              <a:t> with </a:t>
            </a:r>
            <a:r>
              <a:rPr lang="it-IT" sz="800" b="1" dirty="0" err="1">
                <a:solidFill>
                  <a:schemeClr val="bg1"/>
                </a:solidFill>
                <a:latin typeface="Arial"/>
                <a:cs typeface="Arial"/>
              </a:rPr>
              <a:t>Tessellation</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Firenze, 24/07/2019</a:t>
            </a:r>
          </a:p>
          <a:p>
            <a:endParaRPr lang="it-IT" dirty="0"/>
          </a:p>
        </p:txBody>
      </p:sp>
    </p:spTree>
    <p:extLst>
      <p:ext uri="{BB962C8B-B14F-4D97-AF65-F5344CB8AC3E}">
        <p14:creationId xmlns:p14="http://schemas.microsoft.com/office/powerpoint/2010/main" val="3016431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07"/>
            <a:ext cx="9180512" cy="6872633"/>
          </a:xfrm>
          <a:prstGeom prst="rect">
            <a:avLst/>
          </a:prstGeom>
        </p:spPr>
      </p:pic>
      <p:sp>
        <p:nvSpPr>
          <p:cNvPr id="7" name="CasellaDiTesto 6"/>
          <p:cNvSpPr txBox="1"/>
          <p:nvPr/>
        </p:nvSpPr>
        <p:spPr>
          <a:xfrm>
            <a:off x="648253" y="1305402"/>
            <a:ext cx="4663050" cy="584775"/>
          </a:xfrm>
          <a:prstGeom prst="rect">
            <a:avLst/>
          </a:prstGeom>
          <a:noFill/>
        </p:spPr>
        <p:txBody>
          <a:bodyPr wrap="square" rtlCol="0">
            <a:spAutoFit/>
          </a:bodyPr>
          <a:lstStyle/>
          <a:p>
            <a:r>
              <a:rPr lang="it-IT" sz="3200" b="1" dirty="0" err="1">
                <a:solidFill>
                  <a:schemeClr val="accent1">
                    <a:lumMod val="75000"/>
                  </a:schemeClr>
                </a:solidFill>
                <a:latin typeface="Arial"/>
                <a:cs typeface="Arial"/>
              </a:rPr>
              <a:t>Procedural</a:t>
            </a:r>
            <a:r>
              <a:rPr lang="it-IT" sz="3200" b="1" dirty="0">
                <a:solidFill>
                  <a:schemeClr val="accent1">
                    <a:lumMod val="75000"/>
                  </a:schemeClr>
                </a:solidFill>
                <a:latin typeface="Arial"/>
                <a:cs typeface="Arial"/>
              </a:rPr>
              <a:t> </a:t>
            </a:r>
            <a:r>
              <a:rPr lang="it-IT" sz="3200" b="1" dirty="0" err="1">
                <a:solidFill>
                  <a:schemeClr val="accent1">
                    <a:lumMod val="75000"/>
                  </a:schemeClr>
                </a:solidFill>
                <a:latin typeface="Arial"/>
                <a:cs typeface="Arial"/>
              </a:rPr>
              <a:t>terrain</a:t>
            </a:r>
            <a:endParaRPr lang="it-IT" sz="3200" b="1" dirty="0">
              <a:solidFill>
                <a:schemeClr val="accent1">
                  <a:lumMod val="75000"/>
                </a:schemeClr>
              </a:solidFill>
              <a:latin typeface="Arial"/>
              <a:cs typeface="Arial"/>
            </a:endParaRPr>
          </a:p>
        </p:txBody>
      </p:sp>
      <p:sp>
        <p:nvSpPr>
          <p:cNvPr id="9" name="CasellaDiTesto 8"/>
          <p:cNvSpPr txBox="1"/>
          <p:nvPr/>
        </p:nvSpPr>
        <p:spPr>
          <a:xfrm>
            <a:off x="648253" y="2053505"/>
            <a:ext cx="7887510" cy="1631216"/>
          </a:xfrm>
          <a:prstGeom prst="rect">
            <a:avLst/>
          </a:prstGeom>
          <a:noFill/>
        </p:spPr>
        <p:txBody>
          <a:bodyPr wrap="square" rtlCol="0">
            <a:spAutoFit/>
          </a:bodyPr>
          <a:lstStyle/>
          <a:p>
            <a:pPr algn="just"/>
            <a:r>
              <a:rPr lang="en-GB" dirty="0"/>
              <a:t>The simplest generation method is based on the definition of an heightmap, a 2D grid whose values represent the terrain altitude. It may be interpreted and visualized as a greyscale picture, as illustrated below both in a flat and a 3D view.</a:t>
            </a:r>
          </a:p>
          <a:p>
            <a:pPr algn="just"/>
            <a:endParaRPr lang="en-GB" dirty="0"/>
          </a:p>
          <a:p>
            <a:pPr algn="just"/>
            <a:r>
              <a:rPr lang="it-IT" sz="1400" dirty="0"/>
              <a:t>           </a:t>
            </a:r>
          </a:p>
          <a:p>
            <a:pPr algn="just"/>
            <a:r>
              <a:rPr lang="it-IT" sz="1400" dirty="0"/>
              <a:t>           </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3</a:t>
            </a:fld>
            <a:endParaRPr lang="it-IT" b="1" dirty="0">
              <a:solidFill>
                <a:schemeClr val="bg1"/>
              </a:solidFill>
              <a:latin typeface="Arial"/>
              <a:cs typeface="Arial"/>
            </a:endParaRPr>
          </a:p>
        </p:txBody>
      </p:sp>
      <p:sp>
        <p:nvSpPr>
          <p:cNvPr id="10" name="CasellaDiTesto 9"/>
          <p:cNvSpPr txBox="1"/>
          <p:nvPr/>
        </p:nvSpPr>
        <p:spPr>
          <a:xfrm>
            <a:off x="6761874" y="51433"/>
            <a:ext cx="1931939" cy="215444"/>
          </a:xfrm>
          <a:prstGeom prst="rect">
            <a:avLst/>
          </a:prstGeom>
          <a:noFill/>
        </p:spPr>
        <p:txBody>
          <a:bodyPr wrap="none" rtlCol="0">
            <a:spAutoFit/>
          </a:bodyPr>
          <a:lstStyle/>
          <a:p>
            <a:pPr algn="r"/>
            <a:r>
              <a:rPr lang="it-IT" sz="800" b="1" dirty="0" err="1">
                <a:solidFill>
                  <a:schemeClr val="bg1"/>
                </a:solidFill>
                <a:latin typeface="Arial"/>
                <a:cs typeface="Arial"/>
              </a:rPr>
              <a:t>Procedural</a:t>
            </a:r>
            <a:r>
              <a:rPr lang="it-IT" sz="800" b="1" dirty="0">
                <a:solidFill>
                  <a:schemeClr val="bg1"/>
                </a:solidFill>
                <a:latin typeface="Arial"/>
                <a:cs typeface="Arial"/>
              </a:rPr>
              <a:t> </a:t>
            </a:r>
            <a:r>
              <a:rPr lang="it-IT" sz="800" b="1" dirty="0" err="1">
                <a:solidFill>
                  <a:schemeClr val="bg1"/>
                </a:solidFill>
                <a:latin typeface="Arial"/>
                <a:cs typeface="Arial"/>
              </a:rPr>
              <a:t>terrain</a:t>
            </a:r>
            <a:r>
              <a:rPr lang="it-IT" sz="800" b="1" dirty="0">
                <a:solidFill>
                  <a:schemeClr val="bg1"/>
                </a:solidFill>
                <a:latin typeface="Arial"/>
                <a:cs typeface="Arial"/>
              </a:rPr>
              <a:t> with </a:t>
            </a:r>
            <a:r>
              <a:rPr lang="it-IT" sz="800" b="1" dirty="0" err="1">
                <a:solidFill>
                  <a:schemeClr val="bg1"/>
                </a:solidFill>
                <a:latin typeface="Arial"/>
                <a:cs typeface="Arial"/>
              </a:rPr>
              <a:t>Tessellation</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Firenze, 24/07/2019</a:t>
            </a:r>
          </a:p>
          <a:p>
            <a:endParaRPr lang="it-IT" dirty="0"/>
          </a:p>
        </p:txBody>
      </p:sp>
      <p:pic>
        <p:nvPicPr>
          <p:cNvPr id="2052" name="Picture 4" descr="0*DiBXuTcsFshQlS50">
            <a:extLst>
              <a:ext uri="{FF2B5EF4-FFF2-40B4-BE49-F238E27FC236}">
                <a16:creationId xmlns:a16="http://schemas.microsoft.com/office/drawing/2014/main" id="{12E5C100-C88D-47BA-999D-BC18B3291C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857" y="3284117"/>
            <a:ext cx="2900372" cy="290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5" descr="0*vBHs9iUwVXnkBTVk">
            <a:extLst>
              <a:ext uri="{FF2B5EF4-FFF2-40B4-BE49-F238E27FC236}">
                <a16:creationId xmlns:a16="http://schemas.microsoft.com/office/drawing/2014/main" id="{30A1E539-E275-4711-88A6-6697595E55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3528" y="3284117"/>
            <a:ext cx="3391615" cy="290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1740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07"/>
            <a:ext cx="9180512" cy="6872633"/>
          </a:xfrm>
          <a:prstGeom prst="rect">
            <a:avLst/>
          </a:prstGeom>
        </p:spPr>
      </p:pic>
      <p:sp>
        <p:nvSpPr>
          <p:cNvPr id="7" name="CasellaDiTesto 6"/>
          <p:cNvSpPr txBox="1"/>
          <p:nvPr/>
        </p:nvSpPr>
        <p:spPr>
          <a:xfrm>
            <a:off x="648253" y="1305402"/>
            <a:ext cx="4663050" cy="584775"/>
          </a:xfrm>
          <a:prstGeom prst="rect">
            <a:avLst/>
          </a:prstGeom>
          <a:noFill/>
        </p:spPr>
        <p:txBody>
          <a:bodyPr wrap="square" rtlCol="0">
            <a:spAutoFit/>
          </a:bodyPr>
          <a:lstStyle/>
          <a:p>
            <a:r>
              <a:rPr lang="it-IT" sz="3200" b="1" dirty="0">
                <a:solidFill>
                  <a:schemeClr val="accent1">
                    <a:lumMod val="75000"/>
                  </a:schemeClr>
                </a:solidFill>
                <a:latin typeface="Arial"/>
                <a:cs typeface="Arial"/>
              </a:rPr>
              <a:t>Value </a:t>
            </a:r>
            <a:r>
              <a:rPr lang="it-IT" sz="3200" b="1" dirty="0" err="1">
                <a:solidFill>
                  <a:schemeClr val="accent1">
                    <a:lumMod val="75000"/>
                  </a:schemeClr>
                </a:solidFill>
                <a:latin typeface="Arial"/>
                <a:cs typeface="Arial"/>
              </a:rPr>
              <a:t>noise</a:t>
            </a:r>
            <a:r>
              <a:rPr lang="it-IT" sz="3200" b="1" dirty="0">
                <a:solidFill>
                  <a:schemeClr val="accent1">
                    <a:lumMod val="75000"/>
                  </a:schemeClr>
                </a:solidFill>
                <a:latin typeface="Arial"/>
                <a:cs typeface="Arial"/>
              </a:rPr>
              <a:t> </a:t>
            </a:r>
            <a:r>
              <a:rPr lang="it-IT" sz="3200" b="1" dirty="0" err="1">
                <a:solidFill>
                  <a:schemeClr val="accent1">
                    <a:lumMod val="75000"/>
                  </a:schemeClr>
                </a:solidFill>
                <a:latin typeface="Arial"/>
                <a:cs typeface="Arial"/>
              </a:rPr>
              <a:t>algorithm</a:t>
            </a:r>
            <a:endParaRPr lang="it-IT" sz="3200" b="1" dirty="0">
              <a:solidFill>
                <a:schemeClr val="accent1">
                  <a:lumMod val="75000"/>
                </a:schemeClr>
              </a:solidFill>
              <a:latin typeface="Arial"/>
              <a:cs typeface="Arial"/>
            </a:endParaRPr>
          </a:p>
        </p:txBody>
      </p:sp>
      <p:sp>
        <p:nvSpPr>
          <p:cNvPr id="9" name="CasellaDiTesto 8"/>
          <p:cNvSpPr txBox="1"/>
          <p:nvPr/>
        </p:nvSpPr>
        <p:spPr>
          <a:xfrm>
            <a:off x="648253" y="2489310"/>
            <a:ext cx="7819027" cy="3123932"/>
          </a:xfrm>
          <a:prstGeom prst="rect">
            <a:avLst/>
          </a:prstGeom>
          <a:noFill/>
        </p:spPr>
        <p:txBody>
          <a:bodyPr wrap="square" rtlCol="0">
            <a:spAutoFit/>
          </a:bodyPr>
          <a:lstStyle/>
          <a:p>
            <a:pPr algn="just"/>
            <a:r>
              <a:rPr lang="en-GB" dirty="0"/>
              <a:t>Setting random numbers for each cell of the grid doesn’t work, as this leads to sudden changes in the ground. The generation has to be carried out so that there are smooth natural transitions between the points values.</a:t>
            </a:r>
          </a:p>
          <a:p>
            <a:pPr algn="just"/>
            <a:endParaRPr lang="en-GB" dirty="0"/>
          </a:p>
          <a:p>
            <a:pPr algn="just"/>
            <a:r>
              <a:rPr lang="en-GB" dirty="0"/>
              <a:t>For this purpose, the Value noise algorithm is used. It consists of 3 steps:</a:t>
            </a:r>
          </a:p>
          <a:p>
            <a:pPr algn="just"/>
            <a:endParaRPr lang="en-GB" sz="700" dirty="0"/>
          </a:p>
          <a:p>
            <a:pPr marL="285750" indent="-285750" algn="just">
              <a:buFontTx/>
              <a:buChar char="-"/>
            </a:pPr>
            <a:r>
              <a:rPr lang="en-GB" dirty="0"/>
              <a:t>for each corner of the grid cells, a random gradient (2d vector) is generated;</a:t>
            </a:r>
          </a:p>
          <a:p>
            <a:pPr marL="285750" indent="-285750" algn="just">
              <a:buFontTx/>
              <a:buChar char="-"/>
            </a:pPr>
            <a:endParaRPr lang="en-GB" sz="700" dirty="0"/>
          </a:p>
          <a:p>
            <a:pPr marL="285750" indent="-285750" algn="just">
              <a:buFontTx/>
              <a:buChar char="-"/>
            </a:pPr>
            <a:r>
              <a:rPr lang="en-GB" dirty="0"/>
              <a:t>at any pixel the difference vector with the 4 corners its cell lies in is computed;</a:t>
            </a:r>
          </a:p>
          <a:p>
            <a:pPr marL="285750" indent="-285750" algn="just">
              <a:buFontTx/>
              <a:buChar char="-"/>
            </a:pPr>
            <a:endParaRPr lang="en-GB" sz="700" dirty="0"/>
          </a:p>
          <a:p>
            <a:pPr marL="285750" indent="-285750" algn="just">
              <a:buFontTx/>
              <a:buChar char="-"/>
            </a:pPr>
            <a:r>
              <a:rPr lang="en-GB" dirty="0"/>
              <a:t>gradients are projected on the difference vectors</a:t>
            </a:r>
            <a:r>
              <a:rPr lang="it-IT" dirty="0"/>
              <a:t> and the </a:t>
            </a:r>
            <a:r>
              <a:rPr lang="it-IT" dirty="0" err="1"/>
              <a:t>results</a:t>
            </a:r>
            <a:r>
              <a:rPr lang="it-IT" dirty="0"/>
              <a:t> are </a:t>
            </a:r>
            <a:r>
              <a:rPr lang="it-IT" dirty="0" err="1"/>
              <a:t>combined</a:t>
            </a:r>
            <a:r>
              <a:rPr lang="it-IT" dirty="0"/>
              <a:t> </a:t>
            </a:r>
            <a:r>
              <a:rPr lang="it-IT" dirty="0" err="1"/>
              <a:t>through</a:t>
            </a:r>
            <a:r>
              <a:rPr lang="it-IT" dirty="0"/>
              <a:t> </a:t>
            </a:r>
            <a:r>
              <a:rPr lang="it-IT" dirty="0" err="1"/>
              <a:t>bilinear</a:t>
            </a:r>
            <a:r>
              <a:rPr lang="it-IT" dirty="0"/>
              <a:t> </a:t>
            </a:r>
            <a:r>
              <a:rPr lang="it-IT" dirty="0" err="1"/>
              <a:t>interpolation</a:t>
            </a:r>
            <a:r>
              <a:rPr lang="it-IT" dirty="0"/>
              <a:t>.  </a:t>
            </a:r>
          </a:p>
          <a:p>
            <a:pPr algn="just"/>
            <a:r>
              <a:rPr lang="it-IT" sz="1400" dirty="0"/>
              <a:t>           </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4</a:t>
            </a:fld>
            <a:endParaRPr lang="it-IT" b="1" dirty="0">
              <a:solidFill>
                <a:schemeClr val="bg1"/>
              </a:solidFill>
              <a:latin typeface="Arial"/>
              <a:cs typeface="Arial"/>
            </a:endParaRPr>
          </a:p>
        </p:txBody>
      </p:sp>
      <p:sp>
        <p:nvSpPr>
          <p:cNvPr id="10" name="CasellaDiTesto 9"/>
          <p:cNvSpPr txBox="1"/>
          <p:nvPr/>
        </p:nvSpPr>
        <p:spPr>
          <a:xfrm>
            <a:off x="6761874" y="51433"/>
            <a:ext cx="1931939" cy="215444"/>
          </a:xfrm>
          <a:prstGeom prst="rect">
            <a:avLst/>
          </a:prstGeom>
          <a:noFill/>
        </p:spPr>
        <p:txBody>
          <a:bodyPr wrap="none" rtlCol="0">
            <a:spAutoFit/>
          </a:bodyPr>
          <a:lstStyle/>
          <a:p>
            <a:pPr algn="r"/>
            <a:r>
              <a:rPr lang="it-IT" sz="800" b="1" dirty="0" err="1">
                <a:solidFill>
                  <a:schemeClr val="bg1"/>
                </a:solidFill>
                <a:latin typeface="Arial"/>
                <a:cs typeface="Arial"/>
              </a:rPr>
              <a:t>Procedural</a:t>
            </a:r>
            <a:r>
              <a:rPr lang="it-IT" sz="800" b="1" dirty="0">
                <a:solidFill>
                  <a:schemeClr val="bg1"/>
                </a:solidFill>
                <a:latin typeface="Arial"/>
                <a:cs typeface="Arial"/>
              </a:rPr>
              <a:t> </a:t>
            </a:r>
            <a:r>
              <a:rPr lang="it-IT" sz="800" b="1" dirty="0" err="1">
                <a:solidFill>
                  <a:schemeClr val="bg1"/>
                </a:solidFill>
                <a:latin typeface="Arial"/>
                <a:cs typeface="Arial"/>
              </a:rPr>
              <a:t>terrain</a:t>
            </a:r>
            <a:r>
              <a:rPr lang="it-IT" sz="800" b="1" dirty="0">
                <a:solidFill>
                  <a:schemeClr val="bg1"/>
                </a:solidFill>
                <a:latin typeface="Arial"/>
                <a:cs typeface="Arial"/>
              </a:rPr>
              <a:t> with </a:t>
            </a:r>
            <a:r>
              <a:rPr lang="it-IT" sz="800" b="1" dirty="0" err="1">
                <a:solidFill>
                  <a:schemeClr val="bg1"/>
                </a:solidFill>
                <a:latin typeface="Arial"/>
                <a:cs typeface="Arial"/>
              </a:rPr>
              <a:t>Tessellation</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Firenze, 24/07/2019</a:t>
            </a:r>
          </a:p>
          <a:p>
            <a:endParaRPr lang="it-IT" dirty="0"/>
          </a:p>
        </p:txBody>
      </p:sp>
    </p:spTree>
    <p:extLst>
      <p:ext uri="{BB962C8B-B14F-4D97-AF65-F5344CB8AC3E}">
        <p14:creationId xmlns:p14="http://schemas.microsoft.com/office/powerpoint/2010/main" val="85804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07"/>
            <a:ext cx="9180512" cy="6872633"/>
          </a:xfrm>
          <a:prstGeom prst="rect">
            <a:avLst/>
          </a:prstGeom>
        </p:spPr>
      </p:pic>
      <p:sp>
        <p:nvSpPr>
          <p:cNvPr id="7" name="CasellaDiTesto 6"/>
          <p:cNvSpPr txBox="1"/>
          <p:nvPr/>
        </p:nvSpPr>
        <p:spPr>
          <a:xfrm>
            <a:off x="648252" y="1305402"/>
            <a:ext cx="7887511" cy="553998"/>
          </a:xfrm>
          <a:prstGeom prst="rect">
            <a:avLst/>
          </a:prstGeom>
          <a:noFill/>
        </p:spPr>
        <p:txBody>
          <a:bodyPr wrap="square" rtlCol="0">
            <a:spAutoFit/>
          </a:bodyPr>
          <a:lstStyle/>
          <a:p>
            <a:r>
              <a:rPr lang="en-GB" sz="3000" b="1" dirty="0">
                <a:solidFill>
                  <a:schemeClr val="accent1">
                    <a:lumMod val="75000"/>
                  </a:schemeClr>
                </a:solidFill>
                <a:latin typeface="Arial"/>
                <a:cs typeface="Arial"/>
              </a:rPr>
              <a:t>Fractal Brownian Motion </a:t>
            </a:r>
            <a:r>
              <a:rPr lang="it-IT" sz="3000" b="1" dirty="0" err="1">
                <a:solidFill>
                  <a:schemeClr val="accent1">
                    <a:lumMod val="75000"/>
                  </a:schemeClr>
                </a:solidFill>
                <a:latin typeface="Arial"/>
                <a:cs typeface="Arial"/>
              </a:rPr>
              <a:t>algorithm</a:t>
            </a:r>
            <a:endParaRPr lang="it-IT" sz="3000" b="1" dirty="0">
              <a:solidFill>
                <a:schemeClr val="accent1">
                  <a:lumMod val="75000"/>
                </a:schemeClr>
              </a:solidFill>
              <a:latin typeface="Arial"/>
              <a:cs typeface="Arial"/>
            </a:endParaRPr>
          </a:p>
        </p:txBody>
      </p:sp>
      <p:sp>
        <p:nvSpPr>
          <p:cNvPr id="9" name="CasellaDiTesto 8"/>
          <p:cNvSpPr txBox="1"/>
          <p:nvPr/>
        </p:nvSpPr>
        <p:spPr>
          <a:xfrm>
            <a:off x="648253" y="2489310"/>
            <a:ext cx="7819027" cy="2970044"/>
          </a:xfrm>
          <a:prstGeom prst="rect">
            <a:avLst/>
          </a:prstGeom>
          <a:noFill/>
        </p:spPr>
        <p:txBody>
          <a:bodyPr wrap="square" rtlCol="0">
            <a:spAutoFit/>
          </a:bodyPr>
          <a:lstStyle/>
          <a:p>
            <a:pPr algn="just"/>
            <a:r>
              <a:rPr lang="en-GB" dirty="0"/>
              <a:t>To achieve more realistic results, it’s common practice to combine several outputs obtained by running the Value noise algorithm with different configurations, i.e. grid scales, and averaging the results according to the following equation:</a:t>
            </a:r>
            <a:endParaRPr lang="en-GB" dirty="0">
              <a:solidFill>
                <a:srgbClr val="FF0000"/>
              </a:solidFill>
            </a:endParaRPr>
          </a:p>
          <a:p>
            <a:pPr algn="just"/>
            <a:endParaRPr lang="it-IT" sz="1400" dirty="0"/>
          </a:p>
          <a:p>
            <a:pPr algn="just"/>
            <a:endParaRPr lang="it-IT" dirty="0"/>
          </a:p>
          <a:p>
            <a:pPr algn="just"/>
            <a:endParaRPr lang="it-IT" dirty="0"/>
          </a:p>
          <a:p>
            <a:pPr algn="just"/>
            <a:endParaRPr lang="en-GB" sz="1100" dirty="0"/>
          </a:p>
          <a:p>
            <a:pPr algn="just"/>
            <a:r>
              <a:rPr lang="en-GB" dirty="0"/>
              <a:t>Where </a:t>
            </a:r>
            <a:r>
              <a:rPr lang="en-GB" b="1" dirty="0"/>
              <a:t>y</a:t>
            </a:r>
            <a:r>
              <a:rPr lang="en-GB" dirty="0"/>
              <a:t> is the height, </a:t>
            </a:r>
            <a:r>
              <a:rPr lang="en-GB" b="1" dirty="0"/>
              <a:t>x</a:t>
            </a:r>
            <a:r>
              <a:rPr lang="en-GB" dirty="0"/>
              <a:t> and </a:t>
            </a:r>
            <a:r>
              <a:rPr lang="en-GB" b="1" dirty="0"/>
              <a:t>z</a:t>
            </a:r>
            <a:r>
              <a:rPr lang="en-GB" dirty="0"/>
              <a:t> the other two coordinates, </a:t>
            </a:r>
            <a:r>
              <a:rPr lang="en-GB" b="1" dirty="0" err="1"/>
              <a:t>w</a:t>
            </a:r>
            <a:r>
              <a:rPr lang="en-GB" b="1" baseline="30000" dirty="0" err="1"/>
              <a:t>i</a:t>
            </a:r>
            <a:r>
              <a:rPr lang="en-GB" dirty="0"/>
              <a:t> opportune weights and </a:t>
            </a:r>
            <a:r>
              <a:rPr lang="en-GB" b="1" dirty="0"/>
              <a:t>s</a:t>
            </a:r>
            <a:r>
              <a:rPr lang="en-GB" dirty="0"/>
              <a:t> the scale factor and </a:t>
            </a:r>
            <a:r>
              <a:rPr lang="en-GB" b="1" dirty="0"/>
              <a:t>d</a:t>
            </a:r>
            <a:r>
              <a:rPr lang="en-GB" dirty="0"/>
              <a:t> the discrete gradient in </a:t>
            </a:r>
            <a:r>
              <a:rPr lang="en-GB" b="1" dirty="0"/>
              <a:t>(x, z)</a:t>
            </a:r>
            <a:r>
              <a:rPr lang="en-GB" dirty="0"/>
              <a:t>.</a:t>
            </a:r>
          </a:p>
          <a:p>
            <a:pPr algn="just"/>
            <a:r>
              <a:rPr lang="en-GB" dirty="0"/>
              <a:t>Specifically, when </a:t>
            </a:r>
            <a:r>
              <a:rPr lang="en-GB" b="1" dirty="0"/>
              <a:t>w</a:t>
            </a:r>
            <a:r>
              <a:rPr lang="en-GB" dirty="0"/>
              <a:t> and </a:t>
            </a:r>
            <a:r>
              <a:rPr lang="en-GB" b="1" dirty="0"/>
              <a:t>s</a:t>
            </a:r>
            <a:r>
              <a:rPr lang="en-GB" dirty="0"/>
              <a:t> are set to 0.5 the components are called octaves and this is known as Fractal Brownian Motion (FBM) algorithm.</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5</a:t>
            </a:fld>
            <a:endParaRPr lang="it-IT" b="1" dirty="0">
              <a:solidFill>
                <a:schemeClr val="bg1"/>
              </a:solidFill>
              <a:latin typeface="Arial"/>
              <a:cs typeface="Arial"/>
            </a:endParaRPr>
          </a:p>
        </p:txBody>
      </p:sp>
      <p:sp>
        <p:nvSpPr>
          <p:cNvPr id="10" name="CasellaDiTesto 9"/>
          <p:cNvSpPr txBox="1"/>
          <p:nvPr/>
        </p:nvSpPr>
        <p:spPr>
          <a:xfrm>
            <a:off x="6761874" y="51433"/>
            <a:ext cx="1931939" cy="215444"/>
          </a:xfrm>
          <a:prstGeom prst="rect">
            <a:avLst/>
          </a:prstGeom>
          <a:noFill/>
        </p:spPr>
        <p:txBody>
          <a:bodyPr wrap="none" rtlCol="0">
            <a:spAutoFit/>
          </a:bodyPr>
          <a:lstStyle/>
          <a:p>
            <a:pPr algn="r"/>
            <a:r>
              <a:rPr lang="it-IT" sz="800" b="1" dirty="0" err="1">
                <a:solidFill>
                  <a:schemeClr val="bg1"/>
                </a:solidFill>
                <a:latin typeface="Arial"/>
                <a:cs typeface="Arial"/>
              </a:rPr>
              <a:t>Procedural</a:t>
            </a:r>
            <a:r>
              <a:rPr lang="it-IT" sz="800" b="1" dirty="0">
                <a:solidFill>
                  <a:schemeClr val="bg1"/>
                </a:solidFill>
                <a:latin typeface="Arial"/>
                <a:cs typeface="Arial"/>
              </a:rPr>
              <a:t> </a:t>
            </a:r>
            <a:r>
              <a:rPr lang="it-IT" sz="800" b="1" dirty="0" err="1">
                <a:solidFill>
                  <a:schemeClr val="bg1"/>
                </a:solidFill>
                <a:latin typeface="Arial"/>
                <a:cs typeface="Arial"/>
              </a:rPr>
              <a:t>terrain</a:t>
            </a:r>
            <a:r>
              <a:rPr lang="it-IT" sz="800" b="1" dirty="0">
                <a:solidFill>
                  <a:schemeClr val="bg1"/>
                </a:solidFill>
                <a:latin typeface="Arial"/>
                <a:cs typeface="Arial"/>
              </a:rPr>
              <a:t> with </a:t>
            </a:r>
            <a:r>
              <a:rPr lang="it-IT" sz="800" b="1" dirty="0" err="1">
                <a:solidFill>
                  <a:schemeClr val="bg1"/>
                </a:solidFill>
                <a:latin typeface="Arial"/>
                <a:cs typeface="Arial"/>
              </a:rPr>
              <a:t>Tessellation</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Firenze, 24/07/2019</a:t>
            </a:r>
          </a:p>
          <a:p>
            <a:endParaRPr lang="it-IT" dirty="0"/>
          </a:p>
        </p:txBody>
      </p:sp>
      <p:pic>
        <p:nvPicPr>
          <p:cNvPr id="3" name="Picture 2">
            <a:extLst>
              <a:ext uri="{FF2B5EF4-FFF2-40B4-BE49-F238E27FC236}">
                <a16:creationId xmlns:a16="http://schemas.microsoft.com/office/drawing/2014/main" id="{E02C73DE-A297-4BE4-9B9A-8D07A558C94D}"/>
              </a:ext>
            </a:extLst>
          </p:cNvPr>
          <p:cNvPicPr>
            <a:picLocks noChangeAspect="1"/>
          </p:cNvPicPr>
          <p:nvPr/>
        </p:nvPicPr>
        <p:blipFill>
          <a:blip r:embed="rId4"/>
          <a:stretch>
            <a:fillRect/>
          </a:stretch>
        </p:blipFill>
        <p:spPr>
          <a:xfrm>
            <a:off x="785013" y="3428999"/>
            <a:ext cx="3266667" cy="761905"/>
          </a:xfrm>
          <a:prstGeom prst="rect">
            <a:avLst/>
          </a:prstGeom>
        </p:spPr>
      </p:pic>
    </p:spTree>
    <p:extLst>
      <p:ext uri="{BB962C8B-B14F-4D97-AF65-F5344CB8AC3E}">
        <p14:creationId xmlns:p14="http://schemas.microsoft.com/office/powerpoint/2010/main" val="1028482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07"/>
            <a:ext cx="9180512" cy="6872633"/>
          </a:xfrm>
          <a:prstGeom prst="rect">
            <a:avLst/>
          </a:prstGeom>
        </p:spPr>
      </p:pic>
      <p:sp>
        <p:nvSpPr>
          <p:cNvPr id="7" name="CasellaDiTesto 6"/>
          <p:cNvSpPr txBox="1"/>
          <p:nvPr/>
        </p:nvSpPr>
        <p:spPr>
          <a:xfrm>
            <a:off x="648252" y="1305402"/>
            <a:ext cx="7292589" cy="584775"/>
          </a:xfrm>
          <a:prstGeom prst="rect">
            <a:avLst/>
          </a:prstGeom>
          <a:noFill/>
        </p:spPr>
        <p:txBody>
          <a:bodyPr wrap="square" rtlCol="0">
            <a:spAutoFit/>
          </a:bodyPr>
          <a:lstStyle/>
          <a:p>
            <a:r>
              <a:rPr lang="en-GB" sz="3200" b="1" dirty="0">
                <a:solidFill>
                  <a:schemeClr val="accent1">
                    <a:lumMod val="75000"/>
                  </a:schemeClr>
                </a:solidFill>
                <a:latin typeface="Arial"/>
                <a:cs typeface="Arial"/>
              </a:rPr>
              <a:t>Fractal Brownian Motion </a:t>
            </a:r>
            <a:r>
              <a:rPr lang="it-IT" sz="3200" b="1" dirty="0" err="1">
                <a:solidFill>
                  <a:schemeClr val="accent1">
                    <a:lumMod val="75000"/>
                  </a:schemeClr>
                </a:solidFill>
                <a:latin typeface="Arial"/>
                <a:cs typeface="Arial"/>
              </a:rPr>
              <a:t>algorithm</a:t>
            </a:r>
            <a:endParaRPr lang="it-IT" sz="3200" b="1" dirty="0">
              <a:solidFill>
                <a:schemeClr val="accent1">
                  <a:lumMod val="75000"/>
                </a:schemeClr>
              </a:solidFill>
              <a:latin typeface="Arial"/>
              <a:cs typeface="Arial"/>
            </a:endParaRPr>
          </a:p>
        </p:txBody>
      </p:sp>
      <p:sp>
        <p:nvSpPr>
          <p:cNvPr id="9" name="CasellaDiTesto 8"/>
          <p:cNvSpPr txBox="1"/>
          <p:nvPr/>
        </p:nvSpPr>
        <p:spPr>
          <a:xfrm>
            <a:off x="648253" y="2570176"/>
            <a:ext cx="7819027" cy="523220"/>
          </a:xfrm>
          <a:prstGeom prst="rect">
            <a:avLst/>
          </a:prstGeom>
          <a:noFill/>
        </p:spPr>
        <p:txBody>
          <a:bodyPr wrap="square" rtlCol="0">
            <a:spAutoFit/>
          </a:bodyPr>
          <a:lstStyle/>
          <a:p>
            <a:pPr algn="just"/>
            <a:endParaRPr lang="it-IT" sz="1400" dirty="0"/>
          </a:p>
          <a:p>
            <a:pPr algn="just"/>
            <a:r>
              <a:rPr lang="it-IT" sz="1400" dirty="0"/>
              <a:t>           </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6</a:t>
            </a:fld>
            <a:endParaRPr lang="it-IT" b="1" dirty="0">
              <a:solidFill>
                <a:schemeClr val="bg1"/>
              </a:solidFill>
              <a:latin typeface="Arial"/>
              <a:cs typeface="Arial"/>
            </a:endParaRPr>
          </a:p>
        </p:txBody>
      </p:sp>
      <p:sp>
        <p:nvSpPr>
          <p:cNvPr id="10" name="CasellaDiTesto 9"/>
          <p:cNvSpPr txBox="1"/>
          <p:nvPr/>
        </p:nvSpPr>
        <p:spPr>
          <a:xfrm>
            <a:off x="6761874" y="51433"/>
            <a:ext cx="1931939" cy="215444"/>
          </a:xfrm>
          <a:prstGeom prst="rect">
            <a:avLst/>
          </a:prstGeom>
          <a:noFill/>
        </p:spPr>
        <p:txBody>
          <a:bodyPr wrap="none" rtlCol="0">
            <a:spAutoFit/>
          </a:bodyPr>
          <a:lstStyle/>
          <a:p>
            <a:pPr algn="r"/>
            <a:r>
              <a:rPr lang="it-IT" sz="800" b="1" dirty="0" err="1">
                <a:solidFill>
                  <a:schemeClr val="bg1"/>
                </a:solidFill>
                <a:latin typeface="Arial"/>
                <a:cs typeface="Arial"/>
              </a:rPr>
              <a:t>Procedural</a:t>
            </a:r>
            <a:r>
              <a:rPr lang="it-IT" sz="800" b="1" dirty="0">
                <a:solidFill>
                  <a:schemeClr val="bg1"/>
                </a:solidFill>
                <a:latin typeface="Arial"/>
                <a:cs typeface="Arial"/>
              </a:rPr>
              <a:t> </a:t>
            </a:r>
            <a:r>
              <a:rPr lang="it-IT" sz="800" b="1" dirty="0" err="1">
                <a:solidFill>
                  <a:schemeClr val="bg1"/>
                </a:solidFill>
                <a:latin typeface="Arial"/>
                <a:cs typeface="Arial"/>
              </a:rPr>
              <a:t>terrain</a:t>
            </a:r>
            <a:r>
              <a:rPr lang="it-IT" sz="800" b="1" dirty="0">
                <a:solidFill>
                  <a:schemeClr val="bg1"/>
                </a:solidFill>
                <a:latin typeface="Arial"/>
                <a:cs typeface="Arial"/>
              </a:rPr>
              <a:t> with </a:t>
            </a:r>
            <a:r>
              <a:rPr lang="it-IT" sz="800" b="1" dirty="0" err="1">
                <a:solidFill>
                  <a:schemeClr val="bg1"/>
                </a:solidFill>
                <a:latin typeface="Arial"/>
                <a:cs typeface="Arial"/>
              </a:rPr>
              <a:t>Tessellation</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Firenze, 24/07/2019</a:t>
            </a:r>
          </a:p>
          <a:p>
            <a:endParaRPr lang="it-IT" dirty="0"/>
          </a:p>
        </p:txBody>
      </p:sp>
      <p:pic>
        <p:nvPicPr>
          <p:cNvPr id="5" name="Picture 4" descr="A screenshot of a cell phone&#10;&#10;Description automatically generated">
            <a:extLst>
              <a:ext uri="{FF2B5EF4-FFF2-40B4-BE49-F238E27FC236}">
                <a16:creationId xmlns:a16="http://schemas.microsoft.com/office/drawing/2014/main" id="{176F51D0-EDF4-490E-9C50-DF5CE6F8EDC4}"/>
              </a:ext>
            </a:extLst>
          </p:cNvPr>
          <p:cNvPicPr>
            <a:picLocks noChangeAspect="1"/>
          </p:cNvPicPr>
          <p:nvPr/>
        </p:nvPicPr>
        <p:blipFill>
          <a:blip r:embed="rId4"/>
          <a:stretch>
            <a:fillRect/>
          </a:stretch>
        </p:blipFill>
        <p:spPr>
          <a:xfrm>
            <a:off x="712815" y="2349336"/>
            <a:ext cx="4803247" cy="3630361"/>
          </a:xfrm>
          <a:prstGeom prst="rect">
            <a:avLst/>
          </a:prstGeom>
        </p:spPr>
      </p:pic>
    </p:spTree>
    <p:extLst>
      <p:ext uri="{BB962C8B-B14F-4D97-AF65-F5344CB8AC3E}">
        <p14:creationId xmlns:p14="http://schemas.microsoft.com/office/powerpoint/2010/main" val="1707840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07"/>
            <a:ext cx="9180512" cy="6872633"/>
          </a:xfrm>
          <a:prstGeom prst="rect">
            <a:avLst/>
          </a:prstGeom>
        </p:spPr>
      </p:pic>
      <p:sp>
        <p:nvSpPr>
          <p:cNvPr id="7" name="CasellaDiTesto 6"/>
          <p:cNvSpPr txBox="1"/>
          <p:nvPr/>
        </p:nvSpPr>
        <p:spPr>
          <a:xfrm>
            <a:off x="648252" y="1305402"/>
            <a:ext cx="7323439" cy="584775"/>
          </a:xfrm>
          <a:prstGeom prst="rect">
            <a:avLst/>
          </a:prstGeom>
          <a:noFill/>
        </p:spPr>
        <p:txBody>
          <a:bodyPr wrap="square" rtlCol="0">
            <a:spAutoFit/>
          </a:bodyPr>
          <a:lstStyle/>
          <a:p>
            <a:r>
              <a:rPr lang="en-GB" sz="3200" b="1" dirty="0">
                <a:solidFill>
                  <a:schemeClr val="accent1">
                    <a:lumMod val="75000"/>
                  </a:schemeClr>
                </a:solidFill>
                <a:latin typeface="Arial"/>
                <a:cs typeface="Arial"/>
              </a:rPr>
              <a:t>Fractal Brownian Motion </a:t>
            </a:r>
            <a:r>
              <a:rPr lang="it-IT" sz="3200" b="1" dirty="0" err="1">
                <a:solidFill>
                  <a:schemeClr val="accent1">
                    <a:lumMod val="75000"/>
                  </a:schemeClr>
                </a:solidFill>
                <a:latin typeface="Arial"/>
                <a:cs typeface="Arial"/>
              </a:rPr>
              <a:t>algorithm</a:t>
            </a:r>
            <a:endParaRPr lang="it-IT" sz="3200" b="1" dirty="0">
              <a:solidFill>
                <a:schemeClr val="accent1">
                  <a:lumMod val="75000"/>
                </a:schemeClr>
              </a:solidFill>
              <a:latin typeface="Arial"/>
              <a:cs typeface="Arial"/>
            </a:endParaRP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7</a:t>
            </a:fld>
            <a:endParaRPr lang="it-IT" b="1" dirty="0">
              <a:solidFill>
                <a:schemeClr val="bg1"/>
              </a:solidFill>
              <a:latin typeface="Arial"/>
              <a:cs typeface="Arial"/>
            </a:endParaRPr>
          </a:p>
        </p:txBody>
      </p:sp>
      <p:sp>
        <p:nvSpPr>
          <p:cNvPr id="10" name="CasellaDiTesto 9"/>
          <p:cNvSpPr txBox="1"/>
          <p:nvPr/>
        </p:nvSpPr>
        <p:spPr>
          <a:xfrm>
            <a:off x="6761874" y="51433"/>
            <a:ext cx="1931939" cy="215444"/>
          </a:xfrm>
          <a:prstGeom prst="rect">
            <a:avLst/>
          </a:prstGeom>
          <a:noFill/>
        </p:spPr>
        <p:txBody>
          <a:bodyPr wrap="none" rtlCol="0">
            <a:spAutoFit/>
          </a:bodyPr>
          <a:lstStyle/>
          <a:p>
            <a:pPr algn="r"/>
            <a:r>
              <a:rPr lang="it-IT" sz="800" b="1" dirty="0" err="1">
                <a:solidFill>
                  <a:schemeClr val="bg1"/>
                </a:solidFill>
                <a:latin typeface="Arial"/>
                <a:cs typeface="Arial"/>
              </a:rPr>
              <a:t>Procedural</a:t>
            </a:r>
            <a:r>
              <a:rPr lang="it-IT" sz="800" b="1" dirty="0">
                <a:solidFill>
                  <a:schemeClr val="bg1"/>
                </a:solidFill>
                <a:latin typeface="Arial"/>
                <a:cs typeface="Arial"/>
              </a:rPr>
              <a:t> </a:t>
            </a:r>
            <a:r>
              <a:rPr lang="it-IT" sz="800" b="1" dirty="0" err="1">
                <a:solidFill>
                  <a:schemeClr val="bg1"/>
                </a:solidFill>
                <a:latin typeface="Arial"/>
                <a:cs typeface="Arial"/>
              </a:rPr>
              <a:t>terrain</a:t>
            </a:r>
            <a:r>
              <a:rPr lang="it-IT" sz="800" b="1" dirty="0">
                <a:solidFill>
                  <a:schemeClr val="bg1"/>
                </a:solidFill>
                <a:latin typeface="Arial"/>
                <a:cs typeface="Arial"/>
              </a:rPr>
              <a:t> with </a:t>
            </a:r>
            <a:r>
              <a:rPr lang="it-IT" sz="800" b="1" dirty="0" err="1">
                <a:solidFill>
                  <a:schemeClr val="bg1"/>
                </a:solidFill>
                <a:latin typeface="Arial"/>
                <a:cs typeface="Arial"/>
              </a:rPr>
              <a:t>Tessellation</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Firenze, 24/07/2019</a:t>
            </a:r>
          </a:p>
          <a:p>
            <a:endParaRPr lang="it-IT" dirty="0"/>
          </a:p>
        </p:txBody>
      </p:sp>
      <p:pic>
        <p:nvPicPr>
          <p:cNvPr id="3074" name="Picture 2" descr="https://miro.medium.com/max/700/1*IKWYcJmsxKgLgJItPAvgXQ.png">
            <a:extLst>
              <a:ext uri="{FF2B5EF4-FFF2-40B4-BE49-F238E27FC236}">
                <a16:creationId xmlns:a16="http://schemas.microsoft.com/office/drawing/2014/main" id="{2687128D-6815-41E3-9DB2-D17D71EC8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720" y="2645094"/>
            <a:ext cx="5160746" cy="25951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outdoor&#10;&#10;Description automatically generated">
            <a:extLst>
              <a:ext uri="{FF2B5EF4-FFF2-40B4-BE49-F238E27FC236}">
                <a16:creationId xmlns:a16="http://schemas.microsoft.com/office/drawing/2014/main" id="{C2AD477E-AA23-4B5A-9BF6-3E0237E6569C}"/>
              </a:ext>
            </a:extLst>
          </p:cNvPr>
          <p:cNvPicPr>
            <a:picLocks noChangeAspect="1"/>
          </p:cNvPicPr>
          <p:nvPr/>
        </p:nvPicPr>
        <p:blipFill>
          <a:blip r:embed="rId5"/>
          <a:stretch>
            <a:fillRect/>
          </a:stretch>
        </p:blipFill>
        <p:spPr>
          <a:xfrm>
            <a:off x="6121183" y="2645094"/>
            <a:ext cx="2581140" cy="2595118"/>
          </a:xfrm>
          <a:prstGeom prst="rect">
            <a:avLst/>
          </a:prstGeom>
        </p:spPr>
      </p:pic>
    </p:spTree>
    <p:extLst>
      <p:ext uri="{BB962C8B-B14F-4D97-AF65-F5344CB8AC3E}">
        <p14:creationId xmlns:p14="http://schemas.microsoft.com/office/powerpoint/2010/main" val="1474845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07"/>
            <a:ext cx="9180512" cy="6872633"/>
          </a:xfrm>
          <a:prstGeom prst="rect">
            <a:avLst/>
          </a:prstGeom>
        </p:spPr>
      </p:pic>
      <p:sp>
        <p:nvSpPr>
          <p:cNvPr id="7" name="CasellaDiTesto 6"/>
          <p:cNvSpPr txBox="1"/>
          <p:nvPr/>
        </p:nvSpPr>
        <p:spPr>
          <a:xfrm>
            <a:off x="648253" y="1305402"/>
            <a:ext cx="4663050" cy="584775"/>
          </a:xfrm>
          <a:prstGeom prst="rect">
            <a:avLst/>
          </a:prstGeom>
          <a:noFill/>
        </p:spPr>
        <p:txBody>
          <a:bodyPr wrap="square" rtlCol="0">
            <a:spAutoFit/>
          </a:bodyPr>
          <a:lstStyle/>
          <a:p>
            <a:r>
              <a:rPr lang="it-IT" sz="3200" b="1" dirty="0">
                <a:solidFill>
                  <a:schemeClr val="accent1">
                    <a:lumMod val="75000"/>
                  </a:schemeClr>
                </a:solidFill>
                <a:latin typeface="Arial"/>
                <a:cs typeface="Arial"/>
              </a:rPr>
              <a:t>Scene </a:t>
            </a:r>
            <a:r>
              <a:rPr lang="it-IT" sz="3200" b="1" dirty="0" err="1">
                <a:solidFill>
                  <a:schemeClr val="accent1">
                    <a:lumMod val="75000"/>
                  </a:schemeClr>
                </a:solidFill>
                <a:latin typeface="Arial"/>
                <a:cs typeface="Arial"/>
              </a:rPr>
              <a:t>structure</a:t>
            </a:r>
            <a:endParaRPr lang="it-IT" sz="3200" b="1" dirty="0">
              <a:solidFill>
                <a:schemeClr val="accent1">
                  <a:lumMod val="75000"/>
                </a:schemeClr>
              </a:solidFill>
              <a:latin typeface="Arial"/>
              <a:cs typeface="Arial"/>
            </a:endParaRPr>
          </a:p>
        </p:txBody>
      </p:sp>
      <p:sp>
        <p:nvSpPr>
          <p:cNvPr id="9" name="CasellaDiTesto 8"/>
          <p:cNvSpPr txBox="1"/>
          <p:nvPr/>
        </p:nvSpPr>
        <p:spPr>
          <a:xfrm>
            <a:off x="648254" y="2570176"/>
            <a:ext cx="4485920" cy="2731517"/>
          </a:xfrm>
          <a:prstGeom prst="rect">
            <a:avLst/>
          </a:prstGeom>
          <a:noFill/>
        </p:spPr>
        <p:txBody>
          <a:bodyPr wrap="square" rtlCol="0">
            <a:spAutoFit/>
          </a:bodyPr>
          <a:lstStyle/>
          <a:p>
            <a:pPr algn="just"/>
            <a:r>
              <a:rPr lang="it-IT" sz="1750" dirty="0"/>
              <a:t>The scene </a:t>
            </a:r>
            <a:r>
              <a:rPr lang="it-IT" sz="1750" dirty="0" err="1"/>
              <a:t>is</a:t>
            </a:r>
            <a:r>
              <a:rPr lang="it-IT" sz="1750" dirty="0"/>
              <a:t> </a:t>
            </a:r>
            <a:r>
              <a:rPr lang="it-IT" sz="1750" dirty="0" err="1"/>
              <a:t>based</a:t>
            </a:r>
            <a:r>
              <a:rPr lang="it-IT" sz="1750" dirty="0"/>
              <a:t> on a </a:t>
            </a:r>
            <a:r>
              <a:rPr lang="it-IT" sz="1750" dirty="0" err="1"/>
              <a:t>square</a:t>
            </a:r>
            <a:r>
              <a:rPr lang="it-IT" sz="1750" dirty="0"/>
              <a:t> </a:t>
            </a:r>
            <a:r>
              <a:rPr lang="it-IT" sz="1750" dirty="0" err="1"/>
              <a:t>grid</a:t>
            </a:r>
            <a:r>
              <a:rPr lang="it-IT" sz="1750" dirty="0"/>
              <a:t> </a:t>
            </a:r>
            <a:r>
              <a:rPr lang="it-IT" sz="1750" dirty="0" err="1"/>
              <a:t>whose</a:t>
            </a:r>
            <a:r>
              <a:rPr lang="it-IT" sz="1750" dirty="0"/>
              <a:t> </a:t>
            </a:r>
            <a:r>
              <a:rPr lang="it-IT" sz="1750" dirty="0" err="1"/>
              <a:t>dimension</a:t>
            </a:r>
            <a:r>
              <a:rPr lang="it-IT" sz="1750" dirty="0"/>
              <a:t> </a:t>
            </a:r>
            <a:r>
              <a:rPr lang="it-IT" sz="1750" dirty="0" err="1"/>
              <a:t>is</a:t>
            </a:r>
            <a:r>
              <a:rPr lang="it-IT" sz="1750" dirty="0"/>
              <a:t> set by the user </a:t>
            </a:r>
            <a:r>
              <a:rPr lang="it-IT" sz="1750" dirty="0" err="1"/>
              <a:t>at</a:t>
            </a:r>
            <a:r>
              <a:rPr lang="it-IT" sz="1750" dirty="0"/>
              <a:t> </a:t>
            </a:r>
            <a:r>
              <a:rPr lang="it-IT" sz="1750" dirty="0" err="1"/>
              <a:t>runtime</a:t>
            </a:r>
            <a:r>
              <a:rPr lang="it-IT" sz="1750" dirty="0"/>
              <a:t>. </a:t>
            </a:r>
            <a:r>
              <a:rPr lang="it-IT" sz="1750" dirty="0" err="1"/>
              <a:t>As</a:t>
            </a:r>
            <a:r>
              <a:rPr lang="it-IT" sz="1750" dirty="0"/>
              <a:t> the camera </a:t>
            </a:r>
            <a:r>
              <a:rPr lang="it-IT" sz="1750" dirty="0" err="1"/>
              <a:t>moves</a:t>
            </a:r>
            <a:r>
              <a:rPr lang="it-IT" sz="1750" dirty="0"/>
              <a:t> </a:t>
            </a:r>
            <a:r>
              <a:rPr lang="it-IT" sz="1750" dirty="0" err="1"/>
              <a:t>along</a:t>
            </a:r>
            <a:r>
              <a:rPr lang="it-IT" sz="1750" dirty="0"/>
              <a:t> a </a:t>
            </a:r>
            <a:r>
              <a:rPr lang="it-IT" sz="1750" dirty="0" err="1"/>
              <a:t>direction</a:t>
            </a:r>
            <a:r>
              <a:rPr lang="it-IT" sz="1750" dirty="0"/>
              <a:t> and crosses the </a:t>
            </a:r>
            <a:r>
              <a:rPr lang="it-IT" sz="1750" dirty="0" err="1"/>
              <a:t>central</a:t>
            </a:r>
            <a:r>
              <a:rPr lang="it-IT" sz="1750" dirty="0"/>
              <a:t> </a:t>
            </a:r>
            <a:r>
              <a:rPr lang="it-IT" sz="1750" dirty="0" err="1"/>
              <a:t>tile</a:t>
            </a:r>
            <a:r>
              <a:rPr lang="it-IT" sz="1750" dirty="0"/>
              <a:t>, an opportune offset </a:t>
            </a:r>
            <a:r>
              <a:rPr lang="it-IT" sz="1750" dirty="0" err="1"/>
              <a:t>equal</a:t>
            </a:r>
            <a:r>
              <a:rPr lang="it-IT" sz="1750" dirty="0"/>
              <a:t> to the </a:t>
            </a:r>
            <a:r>
              <a:rPr lang="it-IT" sz="1750" dirty="0" err="1"/>
              <a:t>tile</a:t>
            </a:r>
            <a:r>
              <a:rPr lang="it-IT" sz="1750" dirty="0"/>
              <a:t> </a:t>
            </a:r>
            <a:r>
              <a:rPr lang="it-IT" sz="1750" dirty="0" err="1"/>
              <a:t>length</a:t>
            </a:r>
            <a:r>
              <a:rPr lang="it-IT" sz="1750" dirty="0"/>
              <a:t> </a:t>
            </a:r>
            <a:r>
              <a:rPr lang="it-IT" sz="1750" dirty="0" err="1"/>
              <a:t>is</a:t>
            </a:r>
            <a:r>
              <a:rPr lang="it-IT" sz="1750" dirty="0"/>
              <a:t> </a:t>
            </a:r>
            <a:r>
              <a:rPr lang="it-IT" sz="1750" dirty="0" err="1"/>
              <a:t>applied</a:t>
            </a:r>
            <a:r>
              <a:rPr lang="it-IT" sz="1750" dirty="0"/>
              <a:t>  to </a:t>
            </a:r>
            <a:r>
              <a:rPr lang="it-IT" sz="1750" dirty="0" err="1"/>
              <a:t>all</a:t>
            </a:r>
            <a:r>
              <a:rPr lang="it-IT" sz="1750" dirty="0"/>
              <a:t> the positions: the </a:t>
            </a:r>
            <a:r>
              <a:rPr lang="it-IT" sz="1750" dirty="0" err="1"/>
              <a:t>result</a:t>
            </a:r>
            <a:r>
              <a:rPr lang="it-IT" sz="1750" dirty="0"/>
              <a:t> </a:t>
            </a:r>
            <a:r>
              <a:rPr lang="it-IT" sz="1750" dirty="0" err="1"/>
              <a:t>is</a:t>
            </a:r>
            <a:r>
              <a:rPr lang="it-IT" sz="1750" dirty="0"/>
              <a:t> </a:t>
            </a:r>
            <a:r>
              <a:rPr lang="it-IT" sz="1750" dirty="0" err="1"/>
              <a:t>equivalent</a:t>
            </a:r>
            <a:r>
              <a:rPr lang="it-IT" sz="1750" dirty="0"/>
              <a:t> to </a:t>
            </a:r>
            <a:r>
              <a:rPr lang="it-IT" sz="1750" dirty="0" err="1"/>
              <a:t>adding</a:t>
            </a:r>
            <a:r>
              <a:rPr lang="it-IT" sz="1750" dirty="0"/>
              <a:t> a </a:t>
            </a:r>
            <a:r>
              <a:rPr lang="it-IT" sz="1750" dirty="0" err="1"/>
              <a:t>row</a:t>
            </a:r>
            <a:r>
              <a:rPr lang="it-IT" sz="1750" dirty="0"/>
              <a:t> on </a:t>
            </a:r>
            <a:r>
              <a:rPr lang="it-IT" sz="1750" dirty="0" err="1"/>
              <a:t>its</a:t>
            </a:r>
            <a:r>
              <a:rPr lang="it-IT" sz="1750" dirty="0"/>
              <a:t> way on the top of the </a:t>
            </a:r>
            <a:r>
              <a:rPr lang="it-IT" sz="1750" dirty="0" err="1"/>
              <a:t>grid</a:t>
            </a:r>
            <a:r>
              <a:rPr lang="it-IT" sz="1750" dirty="0"/>
              <a:t>, </a:t>
            </a:r>
            <a:r>
              <a:rPr lang="it-IT" sz="1750" dirty="0" err="1"/>
              <a:t>whilst</a:t>
            </a:r>
            <a:r>
              <a:rPr lang="it-IT" sz="1750" dirty="0"/>
              <a:t> </a:t>
            </a:r>
            <a:r>
              <a:rPr lang="it-IT" sz="1750" dirty="0" err="1"/>
              <a:t>another</a:t>
            </a:r>
            <a:r>
              <a:rPr lang="it-IT" sz="1750" dirty="0"/>
              <a:t> one </a:t>
            </a:r>
            <a:r>
              <a:rPr lang="it-IT" sz="1750" dirty="0" err="1"/>
              <a:t>is</a:t>
            </a:r>
            <a:r>
              <a:rPr lang="it-IT" sz="1750" dirty="0"/>
              <a:t> </a:t>
            </a:r>
            <a:r>
              <a:rPr lang="it-IT" sz="1750" dirty="0" err="1"/>
              <a:t>removed</a:t>
            </a:r>
            <a:r>
              <a:rPr lang="it-IT" sz="1750" dirty="0"/>
              <a:t> from the opposite side, so </a:t>
            </a:r>
            <a:r>
              <a:rPr lang="it-IT" sz="1750" dirty="0" err="1"/>
              <a:t>that</a:t>
            </a:r>
            <a:r>
              <a:rPr lang="it-IT" sz="1750" dirty="0"/>
              <a:t> the camera </a:t>
            </a:r>
            <a:r>
              <a:rPr lang="it-IT" sz="1750" dirty="0" err="1"/>
              <a:t>is</a:t>
            </a:r>
            <a:r>
              <a:rPr lang="it-IT" sz="1750" dirty="0"/>
              <a:t> </a:t>
            </a:r>
            <a:r>
              <a:rPr lang="it-IT" sz="1750" dirty="0" err="1"/>
              <a:t>always</a:t>
            </a:r>
            <a:r>
              <a:rPr lang="it-IT" sz="1750" dirty="0"/>
              <a:t> </a:t>
            </a:r>
            <a:r>
              <a:rPr lang="it-IT" sz="1750" dirty="0" err="1"/>
              <a:t>located</a:t>
            </a:r>
            <a:r>
              <a:rPr lang="it-IT" sz="1750" dirty="0"/>
              <a:t> in the </a:t>
            </a:r>
            <a:r>
              <a:rPr lang="it-IT" sz="1750" dirty="0" err="1"/>
              <a:t>central</a:t>
            </a:r>
            <a:r>
              <a:rPr lang="it-IT" sz="1750" dirty="0"/>
              <a:t> </a:t>
            </a:r>
            <a:r>
              <a:rPr lang="it-IT" sz="1750" dirty="0" err="1"/>
              <a:t>tile</a:t>
            </a:r>
            <a:r>
              <a:rPr lang="it-IT" sz="1750" dirty="0"/>
              <a:t>.</a:t>
            </a:r>
          </a:p>
          <a:p>
            <a:pPr algn="just"/>
            <a:r>
              <a:rPr lang="it-IT" sz="1400" dirty="0"/>
              <a:t>           </a:t>
            </a:r>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8</a:t>
            </a:fld>
            <a:endParaRPr lang="it-IT" b="1" dirty="0">
              <a:solidFill>
                <a:schemeClr val="bg1"/>
              </a:solidFill>
              <a:latin typeface="Arial"/>
              <a:cs typeface="Arial"/>
            </a:endParaRPr>
          </a:p>
        </p:txBody>
      </p:sp>
      <p:sp>
        <p:nvSpPr>
          <p:cNvPr id="10" name="CasellaDiTesto 9"/>
          <p:cNvSpPr txBox="1"/>
          <p:nvPr/>
        </p:nvSpPr>
        <p:spPr>
          <a:xfrm>
            <a:off x="6761874" y="51433"/>
            <a:ext cx="1931939" cy="215444"/>
          </a:xfrm>
          <a:prstGeom prst="rect">
            <a:avLst/>
          </a:prstGeom>
          <a:noFill/>
        </p:spPr>
        <p:txBody>
          <a:bodyPr wrap="none" rtlCol="0">
            <a:spAutoFit/>
          </a:bodyPr>
          <a:lstStyle/>
          <a:p>
            <a:pPr algn="r"/>
            <a:r>
              <a:rPr lang="it-IT" sz="800" b="1" dirty="0" err="1">
                <a:solidFill>
                  <a:schemeClr val="bg1"/>
                </a:solidFill>
                <a:latin typeface="Arial"/>
                <a:cs typeface="Arial"/>
              </a:rPr>
              <a:t>Procedural</a:t>
            </a:r>
            <a:r>
              <a:rPr lang="it-IT" sz="800" b="1" dirty="0">
                <a:solidFill>
                  <a:schemeClr val="bg1"/>
                </a:solidFill>
                <a:latin typeface="Arial"/>
                <a:cs typeface="Arial"/>
              </a:rPr>
              <a:t> </a:t>
            </a:r>
            <a:r>
              <a:rPr lang="it-IT" sz="800" b="1" dirty="0" err="1">
                <a:solidFill>
                  <a:schemeClr val="bg1"/>
                </a:solidFill>
                <a:latin typeface="Arial"/>
                <a:cs typeface="Arial"/>
              </a:rPr>
              <a:t>terrain</a:t>
            </a:r>
            <a:r>
              <a:rPr lang="it-IT" sz="800" b="1" dirty="0">
                <a:solidFill>
                  <a:schemeClr val="bg1"/>
                </a:solidFill>
                <a:latin typeface="Arial"/>
                <a:cs typeface="Arial"/>
              </a:rPr>
              <a:t> with </a:t>
            </a:r>
            <a:r>
              <a:rPr lang="it-IT" sz="800" b="1" dirty="0" err="1">
                <a:solidFill>
                  <a:schemeClr val="bg1"/>
                </a:solidFill>
                <a:latin typeface="Arial"/>
                <a:cs typeface="Arial"/>
              </a:rPr>
              <a:t>Tessellation</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Firenze, 24/07/2019</a:t>
            </a:r>
          </a:p>
          <a:p>
            <a:endParaRPr lang="it-IT" dirty="0"/>
          </a:p>
        </p:txBody>
      </p:sp>
      <p:pic>
        <p:nvPicPr>
          <p:cNvPr id="6" name="Picture 5" descr="A close up of a logo&#10;&#10;Description automatically generated">
            <a:extLst>
              <a:ext uri="{FF2B5EF4-FFF2-40B4-BE49-F238E27FC236}">
                <a16:creationId xmlns:a16="http://schemas.microsoft.com/office/drawing/2014/main" id="{C2C521E2-A91A-4C6F-9431-15A05CABF2C5}"/>
              </a:ext>
            </a:extLst>
          </p:cNvPr>
          <p:cNvPicPr>
            <a:picLocks noChangeAspect="1"/>
          </p:cNvPicPr>
          <p:nvPr/>
        </p:nvPicPr>
        <p:blipFill>
          <a:blip r:embed="rId4"/>
          <a:stretch>
            <a:fillRect/>
          </a:stretch>
        </p:blipFill>
        <p:spPr>
          <a:xfrm>
            <a:off x="5430991" y="2681800"/>
            <a:ext cx="3180347" cy="2246770"/>
          </a:xfrm>
          <a:prstGeom prst="rect">
            <a:avLst/>
          </a:prstGeom>
        </p:spPr>
      </p:pic>
    </p:spTree>
    <p:extLst>
      <p:ext uri="{BB962C8B-B14F-4D97-AF65-F5344CB8AC3E}">
        <p14:creationId xmlns:p14="http://schemas.microsoft.com/office/powerpoint/2010/main" val="1882546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stretch>
            <a:fillRect/>
          </a:stretch>
        </p:blipFill>
        <p:spPr>
          <a:xfrm>
            <a:off x="0" y="1707"/>
            <a:ext cx="9180512" cy="6872633"/>
          </a:xfrm>
          <a:prstGeom prst="rect">
            <a:avLst/>
          </a:prstGeom>
        </p:spPr>
      </p:pic>
      <p:sp>
        <p:nvSpPr>
          <p:cNvPr id="7" name="CasellaDiTesto 6"/>
          <p:cNvSpPr txBox="1"/>
          <p:nvPr/>
        </p:nvSpPr>
        <p:spPr>
          <a:xfrm>
            <a:off x="648253" y="1305402"/>
            <a:ext cx="4663050" cy="584775"/>
          </a:xfrm>
          <a:prstGeom prst="rect">
            <a:avLst/>
          </a:prstGeom>
          <a:noFill/>
        </p:spPr>
        <p:txBody>
          <a:bodyPr wrap="square" rtlCol="0">
            <a:spAutoFit/>
          </a:bodyPr>
          <a:lstStyle/>
          <a:p>
            <a:r>
              <a:rPr lang="it-IT" sz="3200" b="1" dirty="0" err="1">
                <a:solidFill>
                  <a:schemeClr val="accent1">
                    <a:lumMod val="75000"/>
                  </a:schemeClr>
                </a:solidFill>
                <a:latin typeface="Arial"/>
                <a:cs typeface="Arial"/>
              </a:rPr>
              <a:t>Instancing</a:t>
            </a:r>
            <a:endParaRPr lang="it-IT" sz="3200" b="1" dirty="0">
              <a:solidFill>
                <a:schemeClr val="accent1">
                  <a:lumMod val="75000"/>
                </a:schemeClr>
              </a:solidFill>
              <a:latin typeface="Arial"/>
              <a:cs typeface="Arial"/>
            </a:endParaRPr>
          </a:p>
        </p:txBody>
      </p:sp>
      <p:sp>
        <p:nvSpPr>
          <p:cNvPr id="9" name="CasellaDiTesto 8"/>
          <p:cNvSpPr txBox="1"/>
          <p:nvPr/>
        </p:nvSpPr>
        <p:spPr>
          <a:xfrm>
            <a:off x="648253" y="2511561"/>
            <a:ext cx="7819027" cy="3077766"/>
          </a:xfrm>
          <a:prstGeom prst="rect">
            <a:avLst/>
          </a:prstGeom>
          <a:noFill/>
        </p:spPr>
        <p:txBody>
          <a:bodyPr wrap="square" rtlCol="0">
            <a:spAutoFit/>
          </a:bodyPr>
          <a:lstStyle/>
          <a:p>
            <a:pPr algn="just"/>
            <a:r>
              <a:rPr lang="en-GB" dirty="0"/>
              <a:t>To render a large amount of objects the classic code consists of a drawing loop:</a:t>
            </a:r>
          </a:p>
          <a:p>
            <a:pPr algn="just"/>
            <a:endParaRPr lang="en-GB" dirty="0"/>
          </a:p>
          <a:p>
            <a:pPr algn="just"/>
            <a:endParaRPr lang="en-GB" dirty="0"/>
          </a:p>
          <a:p>
            <a:pPr algn="just"/>
            <a:endParaRPr lang="en-GB" dirty="0"/>
          </a:p>
          <a:p>
            <a:pPr algn="just"/>
            <a:endParaRPr lang="en-GB" dirty="0"/>
          </a:p>
          <a:p>
            <a:pPr algn="just"/>
            <a:r>
              <a:rPr lang="en-GB" dirty="0"/>
              <a:t>All those rendering calls invoked at each frame drastically reduce performances, since OpenGL carries out preliminary operations before drawing the vertex data, such as indicating the GPU which buffer to read data from and where to find vertex attributes, and this happens over the relatively slow CPU to GPU bus.</a:t>
            </a:r>
          </a:p>
          <a:p>
            <a:pPr algn="just"/>
            <a:endParaRPr lang="en-GB" dirty="0">
              <a:latin typeface="Calibri" panose="020F0502020204030204" pitchFamily="34" charset="0"/>
              <a:ea typeface="Calibri" panose="020F0502020204030204" pitchFamily="34" charset="0"/>
              <a:cs typeface="Times New Roman" panose="02020603050405020304" pitchFamily="18" charset="0"/>
            </a:endParaRPr>
          </a:p>
          <a:p>
            <a:pPr algn="just"/>
            <a:endParaRPr lang="it-IT" sz="1400" dirty="0"/>
          </a:p>
        </p:txBody>
      </p:sp>
      <p:sp>
        <p:nvSpPr>
          <p:cNvPr id="12" name="Rettangolo 11"/>
          <p:cNvSpPr/>
          <p:nvPr/>
        </p:nvSpPr>
        <p:spPr>
          <a:xfrm>
            <a:off x="8255000" y="6366466"/>
            <a:ext cx="280763" cy="501650"/>
          </a:xfrm>
          <a:prstGeom prst="rect">
            <a:avLst/>
          </a:prstGeom>
          <a:solidFill>
            <a:srgbClr val="00305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solidFill>
                <a:srgbClr val="003257"/>
              </a:solidFill>
            </a:endParaRPr>
          </a:p>
        </p:txBody>
      </p:sp>
      <p:sp>
        <p:nvSpPr>
          <p:cNvPr id="11" name="Segnaposto numero diapositiva 10"/>
          <p:cNvSpPr>
            <a:spLocks noGrp="1"/>
          </p:cNvSpPr>
          <p:nvPr>
            <p:ph type="sldNum" sz="quarter" idx="12"/>
          </p:nvPr>
        </p:nvSpPr>
        <p:spPr>
          <a:xfrm>
            <a:off x="6402163" y="6356350"/>
            <a:ext cx="2133600" cy="365125"/>
          </a:xfrm>
        </p:spPr>
        <p:txBody>
          <a:bodyPr/>
          <a:lstStyle/>
          <a:p>
            <a:fld id="{8EB8520A-26EA-DE4B-B141-4532FC98FF0E}" type="slidenum">
              <a:rPr lang="it-IT" b="1" smtClean="0">
                <a:solidFill>
                  <a:schemeClr val="bg1"/>
                </a:solidFill>
                <a:latin typeface="Arial"/>
                <a:cs typeface="Arial"/>
              </a:rPr>
              <a:pPr/>
              <a:t>9</a:t>
            </a:fld>
            <a:endParaRPr lang="it-IT" b="1" dirty="0">
              <a:solidFill>
                <a:schemeClr val="bg1"/>
              </a:solidFill>
              <a:latin typeface="Arial"/>
              <a:cs typeface="Arial"/>
            </a:endParaRPr>
          </a:p>
        </p:txBody>
      </p:sp>
      <p:sp>
        <p:nvSpPr>
          <p:cNvPr id="10" name="CasellaDiTesto 9"/>
          <p:cNvSpPr txBox="1"/>
          <p:nvPr/>
        </p:nvSpPr>
        <p:spPr>
          <a:xfrm>
            <a:off x="6761874" y="51433"/>
            <a:ext cx="1931939" cy="215444"/>
          </a:xfrm>
          <a:prstGeom prst="rect">
            <a:avLst/>
          </a:prstGeom>
          <a:noFill/>
        </p:spPr>
        <p:txBody>
          <a:bodyPr wrap="none" rtlCol="0">
            <a:spAutoFit/>
          </a:bodyPr>
          <a:lstStyle/>
          <a:p>
            <a:pPr algn="r"/>
            <a:r>
              <a:rPr lang="it-IT" sz="800" b="1" dirty="0" err="1">
                <a:solidFill>
                  <a:schemeClr val="bg1"/>
                </a:solidFill>
                <a:latin typeface="Arial"/>
                <a:cs typeface="Arial"/>
              </a:rPr>
              <a:t>Procedural</a:t>
            </a:r>
            <a:r>
              <a:rPr lang="it-IT" sz="800" b="1" dirty="0">
                <a:solidFill>
                  <a:schemeClr val="bg1"/>
                </a:solidFill>
                <a:latin typeface="Arial"/>
                <a:cs typeface="Arial"/>
              </a:rPr>
              <a:t> </a:t>
            </a:r>
            <a:r>
              <a:rPr lang="it-IT" sz="800" b="1" dirty="0" err="1">
                <a:solidFill>
                  <a:schemeClr val="bg1"/>
                </a:solidFill>
                <a:latin typeface="Arial"/>
                <a:cs typeface="Arial"/>
              </a:rPr>
              <a:t>terrain</a:t>
            </a:r>
            <a:r>
              <a:rPr lang="it-IT" sz="800" b="1" dirty="0">
                <a:solidFill>
                  <a:schemeClr val="bg1"/>
                </a:solidFill>
                <a:latin typeface="Arial"/>
                <a:cs typeface="Arial"/>
              </a:rPr>
              <a:t> with </a:t>
            </a:r>
            <a:r>
              <a:rPr lang="it-IT" sz="800" b="1" dirty="0" err="1">
                <a:solidFill>
                  <a:schemeClr val="bg1"/>
                </a:solidFill>
                <a:latin typeface="Arial"/>
                <a:cs typeface="Arial"/>
              </a:rPr>
              <a:t>Tessellation</a:t>
            </a:r>
            <a:endParaRPr lang="it-IT" sz="800" b="1" dirty="0">
              <a:solidFill>
                <a:schemeClr val="bg1"/>
              </a:solidFill>
              <a:latin typeface="Arial"/>
              <a:cs typeface="Arial"/>
            </a:endParaRPr>
          </a:p>
        </p:txBody>
      </p:sp>
      <p:sp>
        <p:nvSpPr>
          <p:cNvPr id="14" name="CasellaDiTesto 13"/>
          <p:cNvSpPr txBox="1"/>
          <p:nvPr/>
        </p:nvSpPr>
        <p:spPr>
          <a:xfrm>
            <a:off x="7082015" y="403482"/>
            <a:ext cx="1621846" cy="492443"/>
          </a:xfrm>
          <a:prstGeom prst="rect">
            <a:avLst/>
          </a:prstGeom>
          <a:noFill/>
        </p:spPr>
        <p:txBody>
          <a:bodyPr wrap="none" rtlCol="0">
            <a:spAutoFit/>
          </a:bodyPr>
          <a:lstStyle/>
          <a:p>
            <a:pPr algn="r"/>
            <a:r>
              <a:rPr lang="it-IT" sz="800" dirty="0">
                <a:solidFill>
                  <a:schemeClr val="bg1"/>
                </a:solidFill>
                <a:latin typeface="Arial"/>
                <a:cs typeface="Arial"/>
              </a:rPr>
              <a:t>Firenze, 24/07/2019</a:t>
            </a:r>
          </a:p>
          <a:p>
            <a:endParaRPr lang="it-IT" dirty="0"/>
          </a:p>
        </p:txBody>
      </p:sp>
      <p:pic>
        <p:nvPicPr>
          <p:cNvPr id="4" name="Picture 3" descr="A screenshot of a cell phone&#10;&#10;Description automatically generated">
            <a:extLst>
              <a:ext uri="{FF2B5EF4-FFF2-40B4-BE49-F238E27FC236}">
                <a16:creationId xmlns:a16="http://schemas.microsoft.com/office/drawing/2014/main" id="{A6FB3AF9-2950-48E2-8A63-3D6B1D6B3B27}"/>
              </a:ext>
            </a:extLst>
          </p:cNvPr>
          <p:cNvPicPr>
            <a:picLocks noChangeAspect="1"/>
          </p:cNvPicPr>
          <p:nvPr/>
        </p:nvPicPr>
        <p:blipFill>
          <a:blip r:embed="rId4"/>
          <a:stretch>
            <a:fillRect/>
          </a:stretch>
        </p:blipFill>
        <p:spPr>
          <a:xfrm>
            <a:off x="764544" y="2962333"/>
            <a:ext cx="6036640" cy="1023513"/>
          </a:xfrm>
          <a:prstGeom prst="rect">
            <a:avLst/>
          </a:prstGeom>
        </p:spPr>
      </p:pic>
    </p:spTree>
    <p:extLst>
      <p:ext uri="{BB962C8B-B14F-4D97-AF65-F5344CB8AC3E}">
        <p14:creationId xmlns:p14="http://schemas.microsoft.com/office/powerpoint/2010/main" val="47873038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4838</TotalTime>
  <Words>881</Words>
  <Application>Microsoft Office PowerPoint</Application>
  <PresentationFormat>On-screen Show (4:3)</PresentationFormat>
  <Paragraphs>166</Paragraphs>
  <Slides>18</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Tema di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Nicola Carkaxhija</dc:creator>
  <cp:lastModifiedBy>Nicola Carkaxhija</cp:lastModifiedBy>
  <cp:revision>139</cp:revision>
  <dcterms:created xsi:type="dcterms:W3CDTF">2012-12-06T09:21:12Z</dcterms:created>
  <dcterms:modified xsi:type="dcterms:W3CDTF">2019-07-25T20:36:20Z</dcterms:modified>
</cp:coreProperties>
</file>